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27"/>
  </p:notesMasterIdLst>
  <p:sldIdLst>
    <p:sldId id="256" r:id="rId5"/>
    <p:sldId id="280" r:id="rId6"/>
    <p:sldId id="262" r:id="rId7"/>
    <p:sldId id="257" r:id="rId8"/>
    <p:sldId id="263" r:id="rId9"/>
    <p:sldId id="282" r:id="rId10"/>
    <p:sldId id="264" r:id="rId11"/>
    <p:sldId id="266" r:id="rId12"/>
    <p:sldId id="258" r:id="rId13"/>
    <p:sldId id="259" r:id="rId14"/>
    <p:sldId id="260" r:id="rId15"/>
    <p:sldId id="265" r:id="rId16"/>
    <p:sldId id="275" r:id="rId17"/>
    <p:sldId id="274" r:id="rId18"/>
    <p:sldId id="277" r:id="rId19"/>
    <p:sldId id="278" r:id="rId20"/>
    <p:sldId id="279" r:id="rId21"/>
    <p:sldId id="283" r:id="rId22"/>
    <p:sldId id="276" r:id="rId23"/>
    <p:sldId id="284" r:id="rId24"/>
    <p:sldId id="281" r:id="rId25"/>
    <p:sldId id="26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1CDC11-2CFA-4BFD-8968-511426AD0770}" v="91" dt="2020-03-03T02:59:56.8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70" autoAdjust="0"/>
  </p:normalViewPr>
  <p:slideViewPr>
    <p:cSldViewPr snapToGrid="0">
      <p:cViewPr varScale="1">
        <p:scale>
          <a:sx n="96" d="100"/>
          <a:sy n="96" d="100"/>
        </p:scale>
        <p:origin x="60"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8EE671-58AE-4D8D-AD39-820E0FF0E232}" type="datetimeFigureOut">
              <a:rPr lang="en-US" smtClean="0"/>
              <a:t>3/3/2020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67F7CC-F67D-4181-A335-7298665346EE}" type="slidenum">
              <a:rPr lang="en-US" smtClean="0"/>
              <a:t>‹#›</a:t>
            </a:fld>
            <a:endParaRPr lang="en-US"/>
          </a:p>
        </p:txBody>
      </p:sp>
    </p:spTree>
    <p:extLst>
      <p:ext uri="{BB962C8B-B14F-4D97-AF65-F5344CB8AC3E}">
        <p14:creationId xmlns:p14="http://schemas.microsoft.com/office/powerpoint/2010/main" val="138355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Jeffery </a:t>
            </a:r>
            <a:r>
              <a:rPr lang="en-US" dirty="0" err="1"/>
              <a:t>Snover</a:t>
            </a:r>
            <a:r>
              <a:rPr lang="en-US" dirty="0"/>
              <a:t> Interview – Recounts TechEd 2010 meeting a guy that gets 17% raise due to learning PowerShell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Why do I bring this up?</a:t>
            </a:r>
          </a:p>
          <a:p>
            <a:r>
              <a:rPr lang="en-US" dirty="0"/>
              <a:t>Labs are about learning and testing</a:t>
            </a:r>
          </a:p>
        </p:txBody>
      </p:sp>
      <p:sp>
        <p:nvSpPr>
          <p:cNvPr id="4" name="Slide Number Placeholder 3"/>
          <p:cNvSpPr>
            <a:spLocks noGrp="1"/>
          </p:cNvSpPr>
          <p:nvPr>
            <p:ph type="sldNum" sz="quarter" idx="5"/>
          </p:nvPr>
        </p:nvSpPr>
        <p:spPr/>
        <p:txBody>
          <a:bodyPr/>
          <a:lstStyle/>
          <a:p>
            <a:fld id="{4167F7CC-F67D-4181-A335-7298665346EE}" type="slidenum">
              <a:rPr lang="en-US" smtClean="0"/>
              <a:t>1</a:t>
            </a:fld>
            <a:endParaRPr lang="en-US"/>
          </a:p>
        </p:txBody>
      </p:sp>
    </p:spTree>
    <p:extLst>
      <p:ext uri="{BB962C8B-B14F-4D97-AF65-F5344CB8AC3E}">
        <p14:creationId xmlns:p14="http://schemas.microsoft.com/office/powerpoint/2010/main" val="734767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67F7CC-F67D-4181-A335-7298665346EE}" type="slidenum">
              <a:rPr lang="en-US" smtClean="0"/>
              <a:t>12</a:t>
            </a:fld>
            <a:endParaRPr lang="en-US"/>
          </a:p>
        </p:txBody>
      </p:sp>
    </p:spTree>
    <p:extLst>
      <p:ext uri="{BB962C8B-B14F-4D97-AF65-F5344CB8AC3E}">
        <p14:creationId xmlns:p14="http://schemas.microsoft.com/office/powerpoint/2010/main" val="1495880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easiest way to create your proof of concept or test environment is with a Hydration Kit. Kits are available with the guide books we just showed or deploymentresearch.com. The Hydration Kits are a set of scripts that enable you to build a test lab in three easy steps: </a:t>
            </a:r>
          </a:p>
          <a:p>
            <a:r>
              <a:rPr lang="en-US" dirty="0"/>
              <a:t>Download the necessary software </a:t>
            </a:r>
          </a:p>
          <a:p>
            <a:r>
              <a:rPr lang="en-US" dirty="0"/>
              <a:t>Prepare the Deployment Environment</a:t>
            </a:r>
          </a:p>
          <a:p>
            <a:r>
              <a:rPr lang="en-US" dirty="0"/>
              <a:t>Deploy the virtual machines </a:t>
            </a:r>
          </a:p>
          <a:p>
            <a:endParaRPr lang="en-US" dirty="0"/>
          </a:p>
          <a:p>
            <a:r>
              <a:rPr lang="en-US" dirty="0"/>
              <a:t>What does this look like in more detail? First install Windows 10 ADK and MDT. Extract and run the Hydration Kit Scripts. Download and copy the necessary installation files, Windows Server, Client, SQL, SCCM, Office, etc. to the proper folders in the Deployment Toolkit share. </a:t>
            </a:r>
            <a:r>
              <a:rPr lang="en-US" b="0" dirty="0"/>
              <a:t>Once the files are copied, start Deployment Workbench, open your Deployment Share, under Advanced Configuration, Media, right-click and choose update media. This will create a bootable ISO file containing all of the files, scripts and Task Sequences in the share. Once the ISO is done we can deploy the lab.</a:t>
            </a:r>
          </a:p>
        </p:txBody>
      </p:sp>
      <p:sp>
        <p:nvSpPr>
          <p:cNvPr id="4" name="Slide Number Placeholder 3"/>
          <p:cNvSpPr>
            <a:spLocks noGrp="1"/>
          </p:cNvSpPr>
          <p:nvPr>
            <p:ph type="sldNum" sz="quarter" idx="10"/>
          </p:nvPr>
        </p:nvSpPr>
        <p:spPr/>
        <p:txBody>
          <a:bodyPr/>
          <a:lstStyle/>
          <a:p>
            <a:fld id="{AF8B1892-13C9-4CD2-96A6-311717570FFD}" type="slidenum">
              <a:rPr lang="en-US" smtClean="0"/>
              <a:t>13</a:t>
            </a:fld>
            <a:endParaRPr lang="en-US"/>
          </a:p>
        </p:txBody>
      </p:sp>
    </p:spTree>
    <p:extLst>
      <p:ext uri="{BB962C8B-B14F-4D97-AF65-F5344CB8AC3E}">
        <p14:creationId xmlns:p14="http://schemas.microsoft.com/office/powerpoint/2010/main" val="784655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Use either the</a:t>
            </a:r>
            <a:r>
              <a:rPr lang="en-US" b="1" baseline="0"/>
              <a:t> PowerShell script for Hyper-V or manually create the following VM’s.</a:t>
            </a:r>
            <a:endParaRPr lang="en-US" b="1"/>
          </a:p>
          <a:p>
            <a:r>
              <a:rPr lang="en-US" b="1"/>
              <a:t>Deploying DC01 </a:t>
            </a:r>
            <a:endParaRPr lang="en-US"/>
          </a:p>
          <a:p>
            <a:r>
              <a:rPr lang="en-US"/>
              <a:t>Using Hyper-V Manager or VMware Sphere, create a virtual machine with the following settings: </a:t>
            </a:r>
          </a:p>
          <a:p>
            <a:r>
              <a:rPr lang="en-US">
                <a:effectLst/>
              </a:rPr>
              <a:t>Start the </a:t>
            </a:r>
            <a:r>
              <a:rPr lang="en-US" b="1">
                <a:effectLst/>
              </a:rPr>
              <a:t>DC01</a:t>
            </a:r>
            <a:r>
              <a:rPr lang="en-US">
                <a:effectLst/>
              </a:rPr>
              <a:t> virtual machine. After booting from </a:t>
            </a:r>
            <a:r>
              <a:rPr lang="en-US" b="1" dirty="0">
                <a:effectLst/>
              </a:rPr>
              <a:t>HydrationCM.iso</a:t>
            </a:r>
            <a:r>
              <a:rPr lang="en-US">
                <a:effectLst/>
              </a:rPr>
              <a:t> , and after WinPE has loaded, select the </a:t>
            </a:r>
            <a:r>
              <a:rPr lang="en-US" b="1">
                <a:effectLst/>
              </a:rPr>
              <a:t>DC01</a:t>
            </a:r>
            <a:r>
              <a:rPr lang="en-US">
                <a:effectLst/>
              </a:rPr>
              <a:t> task sequence. </a:t>
            </a:r>
            <a:br>
              <a:rPr lang="en-US">
                <a:effectLst/>
              </a:rPr>
            </a:br>
            <a:r>
              <a:rPr lang="en-US">
                <a:effectLst/>
              </a:rPr>
              <a:t>Wait until the setup is complete and you see the </a:t>
            </a:r>
            <a:r>
              <a:rPr lang="en-US" b="1">
                <a:effectLst/>
              </a:rPr>
              <a:t>Hydration Complete</a:t>
            </a:r>
            <a:r>
              <a:rPr lang="en-US">
                <a:effectLst/>
              </a:rPr>
              <a:t> message in the final summary. Leave </a:t>
            </a:r>
            <a:r>
              <a:rPr lang="en-US" b="1">
                <a:effectLst/>
              </a:rPr>
              <a:t>DC01</a:t>
            </a:r>
            <a:r>
              <a:rPr lang="en-US">
                <a:effectLst/>
              </a:rPr>
              <a:t> running while deploying the </a:t>
            </a:r>
            <a:r>
              <a:rPr lang="en-US" b="1">
                <a:effectLst/>
              </a:rPr>
              <a:t>CM01</a:t>
            </a:r>
            <a:r>
              <a:rPr lang="en-US">
                <a:effectLst/>
              </a:rPr>
              <a:t> virtual machine. </a:t>
            </a:r>
          </a:p>
          <a:p>
            <a:r>
              <a:rPr lang="en-US"/>
              <a:t>Setup any other VM’s the guide calls for</a:t>
            </a:r>
            <a:r>
              <a:rPr lang="en-US" baseline="0"/>
              <a:t> and go to lunch.  Setup will complete in 30 – 60 minutes depending on how many VM’s are installing and the speed of your hardware.</a:t>
            </a:r>
            <a:endParaRPr lang="en-US"/>
          </a:p>
          <a:p>
            <a:endParaRPr lang="en-US"/>
          </a:p>
          <a:p>
            <a:r>
              <a:rPr lang="en-US"/>
              <a:t>Now</a:t>
            </a:r>
            <a:r>
              <a:rPr lang="en-US" baseline="0"/>
              <a:t> you have your proof of concept environment. You are ready to test image creation, deployments, and other SCCM functions.</a:t>
            </a:r>
          </a:p>
          <a:p>
            <a:endParaRPr lang="en-US"/>
          </a:p>
        </p:txBody>
      </p:sp>
      <p:sp>
        <p:nvSpPr>
          <p:cNvPr id="4" name="Slide Number Placeholder 3"/>
          <p:cNvSpPr>
            <a:spLocks noGrp="1"/>
          </p:cNvSpPr>
          <p:nvPr>
            <p:ph type="sldNum" sz="quarter" idx="10"/>
          </p:nvPr>
        </p:nvSpPr>
        <p:spPr/>
        <p:txBody>
          <a:bodyPr/>
          <a:lstStyle/>
          <a:p>
            <a:fld id="{AF8B1892-13C9-4CD2-96A6-311717570FFD}" type="slidenum">
              <a:rPr lang="en-US" smtClean="0"/>
              <a:t>14</a:t>
            </a:fld>
            <a:endParaRPr lang="en-US"/>
          </a:p>
        </p:txBody>
      </p:sp>
    </p:spTree>
    <p:extLst>
      <p:ext uri="{BB962C8B-B14F-4D97-AF65-F5344CB8AC3E}">
        <p14:creationId xmlns:p14="http://schemas.microsoft.com/office/powerpoint/2010/main" val="1490730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67F7CC-F67D-4181-A335-7298665346EE}" type="slidenum">
              <a:rPr lang="en-US" smtClean="0"/>
              <a:t>15</a:t>
            </a:fld>
            <a:endParaRPr lang="en-US"/>
          </a:p>
        </p:txBody>
      </p:sp>
    </p:spTree>
    <p:extLst>
      <p:ext uri="{BB962C8B-B14F-4D97-AF65-F5344CB8AC3E}">
        <p14:creationId xmlns:p14="http://schemas.microsoft.com/office/powerpoint/2010/main" val="3779192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67F7CC-F67D-4181-A335-7298665346EE}" type="slidenum">
              <a:rPr lang="en-US" smtClean="0"/>
              <a:t>17</a:t>
            </a:fld>
            <a:endParaRPr lang="en-US"/>
          </a:p>
        </p:txBody>
      </p:sp>
    </p:spTree>
    <p:extLst>
      <p:ext uri="{BB962C8B-B14F-4D97-AF65-F5344CB8AC3E}">
        <p14:creationId xmlns:p14="http://schemas.microsoft.com/office/powerpoint/2010/main" val="2331192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BIOS to UEFI</a:t>
            </a:r>
          </a:p>
          <a:p>
            <a:r>
              <a:rPr lang="en-US" dirty="0"/>
              <a:t>Bitlocker</a:t>
            </a:r>
          </a:p>
          <a:p>
            <a:r>
              <a:rPr lang="en-US" dirty="0"/>
              <a:t>USMT</a:t>
            </a:r>
          </a:p>
          <a:p>
            <a:r>
              <a:rPr lang="en-US" dirty="0"/>
              <a:t>Servicing</a:t>
            </a:r>
          </a:p>
          <a:p>
            <a:endParaRPr lang="en-US" dirty="0"/>
          </a:p>
        </p:txBody>
      </p:sp>
      <p:sp>
        <p:nvSpPr>
          <p:cNvPr id="4" name="Slide Number Placeholder 3"/>
          <p:cNvSpPr>
            <a:spLocks noGrp="1"/>
          </p:cNvSpPr>
          <p:nvPr>
            <p:ph type="sldNum" sz="quarter" idx="5"/>
          </p:nvPr>
        </p:nvSpPr>
        <p:spPr/>
        <p:txBody>
          <a:bodyPr/>
          <a:lstStyle/>
          <a:p>
            <a:fld id="{4167F7CC-F67D-4181-A335-7298665346EE}" type="slidenum">
              <a:rPr lang="en-US" smtClean="0"/>
              <a:t>19</a:t>
            </a:fld>
            <a:endParaRPr lang="en-US"/>
          </a:p>
        </p:txBody>
      </p:sp>
    </p:spTree>
    <p:extLst>
      <p:ext uri="{BB962C8B-B14F-4D97-AF65-F5344CB8AC3E}">
        <p14:creationId xmlns:p14="http://schemas.microsoft.com/office/powerpoint/2010/main" val="2821318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67F7CC-F67D-4181-A335-7298665346EE}" type="slidenum">
              <a:rPr lang="en-US" smtClean="0"/>
              <a:t>2</a:t>
            </a:fld>
            <a:endParaRPr lang="en-US"/>
          </a:p>
        </p:txBody>
      </p:sp>
    </p:spTree>
    <p:extLst>
      <p:ext uri="{BB962C8B-B14F-4D97-AF65-F5344CB8AC3E}">
        <p14:creationId xmlns:p14="http://schemas.microsoft.com/office/powerpoint/2010/main" val="3834347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two broad topics to cover are pilot lab and a learning lab. </a:t>
            </a:r>
          </a:p>
          <a:p>
            <a:r>
              <a:rPr lang="en-US"/>
              <a:t>Pilot – small group of VM’s and users to test policies, installs, and settings in a separate OU or group that closely matches your environment</a:t>
            </a:r>
          </a:p>
          <a:p>
            <a:r>
              <a:rPr lang="en-US"/>
              <a:t>Learning – separate environment with the goal of learning new skills.</a:t>
            </a:r>
          </a:p>
        </p:txBody>
      </p:sp>
      <p:sp>
        <p:nvSpPr>
          <p:cNvPr id="4" name="Slide Number Placeholder 3"/>
          <p:cNvSpPr>
            <a:spLocks noGrp="1"/>
          </p:cNvSpPr>
          <p:nvPr>
            <p:ph type="sldNum" sz="quarter" idx="5"/>
          </p:nvPr>
        </p:nvSpPr>
        <p:spPr/>
        <p:txBody>
          <a:bodyPr/>
          <a:lstStyle/>
          <a:p>
            <a:fld id="{4167F7CC-F67D-4181-A335-7298665346EE}" type="slidenum">
              <a:rPr lang="en-US" smtClean="0"/>
              <a:t>3</a:t>
            </a:fld>
            <a:endParaRPr lang="en-US"/>
          </a:p>
        </p:txBody>
      </p:sp>
    </p:spTree>
    <p:extLst>
      <p:ext uri="{BB962C8B-B14F-4D97-AF65-F5344CB8AC3E}">
        <p14:creationId xmlns:p14="http://schemas.microsoft.com/office/powerpoint/2010/main" val="1809697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 – Even one PC or VM can make a difference. What happens when a use logs into the PC? Will this new version of software install properly? Are the settings in this GPO applying properly?</a:t>
            </a:r>
          </a:p>
          <a:p>
            <a:r>
              <a:rPr lang="en-US" dirty="0"/>
              <a:t>Learn – If you want to learn new skills a lab is a must. Learning Config Manager or testing Group Policy is not something that you should be doing in your production network.</a:t>
            </a:r>
          </a:p>
          <a:p>
            <a:r>
              <a:rPr lang="en-US" dirty="0"/>
              <a:t>Practice – Having an environment were you can repeat process in a controlled manner is incredibly important. Repeating the steps gives you an idea of how long a task should take, get you familiar with the steps and the UI, perform installs of services that are normally “one-time” events such as, DHCP, AD, and DNS setup, and helps you weed out bad information when troubleshooting similar problems.</a:t>
            </a:r>
          </a:p>
        </p:txBody>
      </p:sp>
      <p:sp>
        <p:nvSpPr>
          <p:cNvPr id="4" name="Slide Number Placeholder 3"/>
          <p:cNvSpPr>
            <a:spLocks noGrp="1"/>
          </p:cNvSpPr>
          <p:nvPr>
            <p:ph type="sldNum" sz="quarter" idx="5"/>
          </p:nvPr>
        </p:nvSpPr>
        <p:spPr/>
        <p:txBody>
          <a:bodyPr/>
          <a:lstStyle/>
          <a:p>
            <a:fld id="{4167F7CC-F67D-4181-A335-7298665346EE}" type="slidenum">
              <a:rPr lang="en-US" smtClean="0"/>
              <a:t>4</a:t>
            </a:fld>
            <a:endParaRPr lang="en-US"/>
          </a:p>
        </p:txBody>
      </p:sp>
    </p:spTree>
    <p:extLst>
      <p:ext uri="{BB962C8B-B14F-4D97-AF65-F5344CB8AC3E}">
        <p14:creationId xmlns:p14="http://schemas.microsoft.com/office/powerpoint/2010/main" val="3868272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At a minimum you should have a few spare PC’s that are similar to your production PC’s or a few VM’s with your client image installed. This allows you to at least test some scenarios without putting your entire environment at risk.</a:t>
            </a:r>
          </a:p>
          <a:p>
            <a:endParaRPr lang="en-US"/>
          </a:p>
          <a:p>
            <a:r>
              <a:rPr lang="en-US"/>
              <a:t>I have several VM’s setup in a separate OU. I have them added to a MEMCM Device Collection. I can apply software, test updates, and test deployments.</a:t>
            </a:r>
          </a:p>
          <a:p>
            <a:endParaRPr lang="en-US"/>
          </a:p>
        </p:txBody>
      </p:sp>
      <p:sp>
        <p:nvSpPr>
          <p:cNvPr id="4" name="Slide Number Placeholder 3"/>
          <p:cNvSpPr>
            <a:spLocks noGrp="1"/>
          </p:cNvSpPr>
          <p:nvPr>
            <p:ph type="sldNum" sz="quarter" idx="5"/>
          </p:nvPr>
        </p:nvSpPr>
        <p:spPr/>
        <p:txBody>
          <a:bodyPr/>
          <a:lstStyle/>
          <a:p>
            <a:fld id="{4167F7CC-F67D-4181-A335-7298665346EE}" type="slidenum">
              <a:rPr lang="en-US" smtClean="0"/>
              <a:t>5</a:t>
            </a:fld>
            <a:endParaRPr lang="en-US"/>
          </a:p>
        </p:txBody>
      </p:sp>
    </p:spTree>
    <p:extLst>
      <p:ext uri="{BB962C8B-B14F-4D97-AF65-F5344CB8AC3E}">
        <p14:creationId xmlns:p14="http://schemas.microsoft.com/office/powerpoint/2010/main" val="3398994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Test 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Assign a baseline config</a:t>
            </a:r>
          </a:p>
        </p:txBody>
      </p:sp>
      <p:sp>
        <p:nvSpPr>
          <p:cNvPr id="4" name="Slide Number Placeholder 3"/>
          <p:cNvSpPr>
            <a:spLocks noGrp="1"/>
          </p:cNvSpPr>
          <p:nvPr>
            <p:ph type="sldNum" sz="quarter" idx="5"/>
          </p:nvPr>
        </p:nvSpPr>
        <p:spPr/>
        <p:txBody>
          <a:bodyPr/>
          <a:lstStyle/>
          <a:p>
            <a:fld id="{4167F7CC-F67D-4181-A335-7298665346EE}" type="slidenum">
              <a:rPr lang="en-US" smtClean="0"/>
              <a:t>6</a:t>
            </a:fld>
            <a:endParaRPr lang="en-US"/>
          </a:p>
        </p:txBody>
      </p:sp>
    </p:spTree>
    <p:extLst>
      <p:ext uri="{BB962C8B-B14F-4D97-AF65-F5344CB8AC3E}">
        <p14:creationId xmlns:p14="http://schemas.microsoft.com/office/powerpoint/2010/main" val="1723467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Test user settings </a:t>
            </a:r>
          </a:p>
          <a:p>
            <a:r>
              <a:rPr lang="en-US"/>
              <a:t>Issue this year with Fast User Switching. Teacher reported that Fast User Switching was logging her off. I used my test teacher account to login, lock the workstation and have the teacher have the teacher test. </a:t>
            </a:r>
          </a:p>
          <a:p>
            <a:r>
              <a:rPr lang="en-US"/>
              <a:t>Testing permissions to folders and shares.</a:t>
            </a:r>
          </a:p>
          <a:p>
            <a:r>
              <a:rPr lang="en-US"/>
              <a:t>Testing content filter settings.</a:t>
            </a:r>
          </a:p>
        </p:txBody>
      </p:sp>
      <p:sp>
        <p:nvSpPr>
          <p:cNvPr id="4" name="Slide Number Placeholder 3"/>
          <p:cNvSpPr>
            <a:spLocks noGrp="1"/>
          </p:cNvSpPr>
          <p:nvPr>
            <p:ph type="sldNum" sz="quarter" idx="5"/>
          </p:nvPr>
        </p:nvSpPr>
        <p:spPr/>
        <p:txBody>
          <a:bodyPr/>
          <a:lstStyle/>
          <a:p>
            <a:fld id="{4167F7CC-F67D-4181-A335-7298665346EE}" type="slidenum">
              <a:rPr lang="en-US" smtClean="0"/>
              <a:t>7</a:t>
            </a:fld>
            <a:endParaRPr lang="en-US"/>
          </a:p>
        </p:txBody>
      </p:sp>
    </p:spTree>
    <p:extLst>
      <p:ext uri="{BB962C8B-B14F-4D97-AF65-F5344CB8AC3E}">
        <p14:creationId xmlns:p14="http://schemas.microsoft.com/office/powerpoint/2010/main" val="2546569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true lab should be a self-contained PC running a hypervisor. Hyper-V, VMWare, VirtualBox are all fine solutions. Personally, I use Hyper-V on Windows 10 or Windows Server. You should have at least 32 GB of RAM and an SSD or </a:t>
            </a:r>
            <a:r>
              <a:rPr lang="en-US" dirty="0"/>
              <a:t>NVMe</a:t>
            </a:r>
            <a:r>
              <a:rPr lang="en-US"/>
              <a:t> drive. </a:t>
            </a:r>
          </a:p>
          <a:p>
            <a:r>
              <a:rPr lang="en-US"/>
              <a:t>A physical switch and physical PC’s can be a nice addition especially if you are working with deploying Windows. As you can see from the </a:t>
            </a:r>
            <a:r>
              <a:rPr lang="en-US" dirty="0"/>
              <a:t>NewEgg</a:t>
            </a:r>
            <a:r>
              <a:rPr lang="en-US"/>
              <a:t> cart I grabbed, a lab PC can be very affordable.</a:t>
            </a:r>
          </a:p>
          <a:p>
            <a:endParaRPr lang="en-US"/>
          </a:p>
        </p:txBody>
      </p:sp>
      <p:sp>
        <p:nvSpPr>
          <p:cNvPr id="4" name="Slide Number Placeholder 3"/>
          <p:cNvSpPr>
            <a:spLocks noGrp="1"/>
          </p:cNvSpPr>
          <p:nvPr>
            <p:ph type="sldNum" sz="quarter" idx="5"/>
          </p:nvPr>
        </p:nvSpPr>
        <p:spPr/>
        <p:txBody>
          <a:bodyPr/>
          <a:lstStyle/>
          <a:p>
            <a:fld id="{4167F7CC-F67D-4181-A335-7298665346EE}" type="slidenum">
              <a:rPr lang="en-US" smtClean="0"/>
              <a:t>9</a:t>
            </a:fld>
            <a:endParaRPr lang="en-US"/>
          </a:p>
        </p:txBody>
      </p:sp>
    </p:spTree>
    <p:extLst>
      <p:ext uri="{BB962C8B-B14F-4D97-AF65-F5344CB8AC3E}">
        <p14:creationId xmlns:p14="http://schemas.microsoft.com/office/powerpoint/2010/main" val="1563451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67F7CC-F67D-4181-A335-7298665346EE}" type="slidenum">
              <a:rPr lang="en-US" smtClean="0"/>
              <a:t>11</a:t>
            </a:fld>
            <a:endParaRPr lang="en-US"/>
          </a:p>
        </p:txBody>
      </p:sp>
    </p:spTree>
    <p:extLst>
      <p:ext uri="{BB962C8B-B14F-4D97-AF65-F5344CB8AC3E}">
        <p14:creationId xmlns:p14="http://schemas.microsoft.com/office/powerpoint/2010/main" val="660620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3E44F1-A76A-4369-92BA-05DB1B130209}"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7FBB1815-677B-492D-83FC-D5AC8888335F}" type="slidenum">
              <a:rPr lang="en-US" smtClean="0"/>
              <a:t>‹#›</a:t>
            </a:fld>
            <a:endParaRPr lang="en-US"/>
          </a:p>
        </p:txBody>
      </p:sp>
    </p:spTree>
    <p:extLst>
      <p:ext uri="{BB962C8B-B14F-4D97-AF65-F5344CB8AC3E}">
        <p14:creationId xmlns:p14="http://schemas.microsoft.com/office/powerpoint/2010/main" val="2453560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3E44F1-A76A-4369-92BA-05DB1B130209}" type="datetimeFigureOut">
              <a:rPr lang="en-US" smtClean="0"/>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7FBB1815-677B-492D-83FC-D5AC8888335F}" type="slidenum">
              <a:rPr lang="en-US" smtClean="0"/>
              <a:t>‹#›</a:t>
            </a:fld>
            <a:endParaRPr lang="en-US"/>
          </a:p>
        </p:txBody>
      </p:sp>
    </p:spTree>
    <p:extLst>
      <p:ext uri="{BB962C8B-B14F-4D97-AF65-F5344CB8AC3E}">
        <p14:creationId xmlns:p14="http://schemas.microsoft.com/office/powerpoint/2010/main" val="3456180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3E44F1-A76A-4369-92BA-05DB1B130209}" type="datetimeFigureOut">
              <a:rPr lang="en-US" smtClean="0"/>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7FBB1815-677B-492D-83FC-D5AC8888335F}" type="slidenum">
              <a:rPr lang="en-US" smtClean="0"/>
              <a:t>‹#›</a:t>
            </a:fld>
            <a:endParaRPr lang="en-US"/>
          </a:p>
        </p:txBody>
      </p:sp>
    </p:spTree>
    <p:extLst>
      <p:ext uri="{BB962C8B-B14F-4D97-AF65-F5344CB8AC3E}">
        <p14:creationId xmlns:p14="http://schemas.microsoft.com/office/powerpoint/2010/main" val="2668507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3E44F1-A76A-4369-92BA-05DB1B130209}" type="datetimeFigureOut">
              <a:rPr lang="en-US" smtClean="0"/>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7FBB1815-677B-492D-83FC-D5AC8888335F}"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690684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3E44F1-A76A-4369-92BA-05DB1B130209}" type="datetimeFigureOut">
              <a:rPr lang="en-US" smtClean="0"/>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7FBB1815-677B-492D-83FC-D5AC8888335F}" type="slidenum">
              <a:rPr lang="en-US" smtClean="0"/>
              <a:t>‹#›</a:t>
            </a:fld>
            <a:endParaRPr lang="en-US"/>
          </a:p>
        </p:txBody>
      </p:sp>
    </p:spTree>
    <p:extLst>
      <p:ext uri="{BB962C8B-B14F-4D97-AF65-F5344CB8AC3E}">
        <p14:creationId xmlns:p14="http://schemas.microsoft.com/office/powerpoint/2010/main" val="779324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13E44F1-A76A-4369-92BA-05DB1B130209}" type="datetimeFigureOut">
              <a:rPr lang="en-US" smtClean="0"/>
              <a:t>3/3/2020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B1815-677B-492D-83FC-D5AC8888335F}" type="slidenum">
              <a:rPr lang="en-US" smtClean="0"/>
              <a:t>‹#›</a:t>
            </a:fld>
            <a:endParaRPr lang="en-US"/>
          </a:p>
        </p:txBody>
      </p:sp>
    </p:spTree>
    <p:extLst>
      <p:ext uri="{BB962C8B-B14F-4D97-AF65-F5344CB8AC3E}">
        <p14:creationId xmlns:p14="http://schemas.microsoft.com/office/powerpoint/2010/main" val="406821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13E44F1-A76A-4369-92BA-05DB1B130209}" type="datetimeFigureOut">
              <a:rPr lang="en-US" smtClean="0"/>
              <a:t>3/3/2020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B1815-677B-492D-83FC-D5AC8888335F}" type="slidenum">
              <a:rPr lang="en-US" smtClean="0"/>
              <a:t>‹#›</a:t>
            </a:fld>
            <a:endParaRPr lang="en-US"/>
          </a:p>
        </p:txBody>
      </p:sp>
    </p:spTree>
    <p:extLst>
      <p:ext uri="{BB962C8B-B14F-4D97-AF65-F5344CB8AC3E}">
        <p14:creationId xmlns:p14="http://schemas.microsoft.com/office/powerpoint/2010/main" val="3175370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3E44F1-A76A-4369-92BA-05DB1B130209}"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B1815-677B-492D-83FC-D5AC8888335F}" type="slidenum">
              <a:rPr lang="en-US" smtClean="0"/>
              <a:t>‹#›</a:t>
            </a:fld>
            <a:endParaRPr lang="en-US"/>
          </a:p>
        </p:txBody>
      </p:sp>
    </p:spTree>
    <p:extLst>
      <p:ext uri="{BB962C8B-B14F-4D97-AF65-F5344CB8AC3E}">
        <p14:creationId xmlns:p14="http://schemas.microsoft.com/office/powerpoint/2010/main" val="1508577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413E44F1-A76A-4369-92BA-05DB1B130209}" type="datetimeFigureOut">
              <a:rPr lang="en-US" smtClean="0"/>
              <a:t>3/3/2020</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7FBB1815-677B-492D-83FC-D5AC8888335F}" type="slidenum">
              <a:rPr lang="en-US" smtClean="0"/>
              <a:t>‹#›</a:t>
            </a:fld>
            <a:endParaRPr lang="en-US"/>
          </a:p>
        </p:txBody>
      </p:sp>
    </p:spTree>
    <p:extLst>
      <p:ext uri="{BB962C8B-B14F-4D97-AF65-F5344CB8AC3E}">
        <p14:creationId xmlns:p14="http://schemas.microsoft.com/office/powerpoint/2010/main" val="2829841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3E44F1-A76A-4369-92BA-05DB1B130209}"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B1815-677B-492D-83FC-D5AC8888335F}" type="slidenum">
              <a:rPr lang="en-US" smtClean="0"/>
              <a:t>‹#›</a:t>
            </a:fld>
            <a:endParaRPr lang="en-US"/>
          </a:p>
        </p:txBody>
      </p:sp>
    </p:spTree>
    <p:extLst>
      <p:ext uri="{BB962C8B-B14F-4D97-AF65-F5344CB8AC3E}">
        <p14:creationId xmlns:p14="http://schemas.microsoft.com/office/powerpoint/2010/main" val="2676857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3E44F1-A76A-4369-92BA-05DB1B130209}"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7FBB1815-677B-492D-83FC-D5AC8888335F}" type="slidenum">
              <a:rPr lang="en-US" smtClean="0"/>
              <a:t>‹#›</a:t>
            </a:fld>
            <a:endParaRPr lang="en-US"/>
          </a:p>
        </p:txBody>
      </p:sp>
    </p:spTree>
    <p:extLst>
      <p:ext uri="{BB962C8B-B14F-4D97-AF65-F5344CB8AC3E}">
        <p14:creationId xmlns:p14="http://schemas.microsoft.com/office/powerpoint/2010/main" val="3647446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3E44F1-A76A-4369-92BA-05DB1B130209}" type="datetimeFigureOut">
              <a:rPr lang="en-US" smtClean="0"/>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B1815-677B-492D-83FC-D5AC8888335F}" type="slidenum">
              <a:rPr lang="en-US" smtClean="0"/>
              <a:t>‹#›</a:t>
            </a:fld>
            <a:endParaRPr lang="en-US"/>
          </a:p>
        </p:txBody>
      </p:sp>
    </p:spTree>
    <p:extLst>
      <p:ext uri="{BB962C8B-B14F-4D97-AF65-F5344CB8AC3E}">
        <p14:creationId xmlns:p14="http://schemas.microsoft.com/office/powerpoint/2010/main" val="3319186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3E44F1-A76A-4369-92BA-05DB1B130209}" type="datetimeFigureOut">
              <a:rPr lang="en-US" smtClean="0"/>
              <a:t>3/3/2020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B1815-677B-492D-83FC-D5AC8888335F}" type="slidenum">
              <a:rPr lang="en-US" smtClean="0"/>
              <a:t>‹#›</a:t>
            </a:fld>
            <a:endParaRPr lang="en-US"/>
          </a:p>
        </p:txBody>
      </p:sp>
    </p:spTree>
    <p:extLst>
      <p:ext uri="{BB962C8B-B14F-4D97-AF65-F5344CB8AC3E}">
        <p14:creationId xmlns:p14="http://schemas.microsoft.com/office/powerpoint/2010/main" val="895911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3E44F1-A76A-4369-92BA-05DB1B130209}" type="datetimeFigureOut">
              <a:rPr lang="en-US" smtClean="0"/>
              <a:t>3/3/2020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B1815-677B-492D-83FC-D5AC8888335F}" type="slidenum">
              <a:rPr lang="en-US" smtClean="0"/>
              <a:t>‹#›</a:t>
            </a:fld>
            <a:endParaRPr lang="en-US"/>
          </a:p>
        </p:txBody>
      </p:sp>
    </p:spTree>
    <p:extLst>
      <p:ext uri="{BB962C8B-B14F-4D97-AF65-F5344CB8AC3E}">
        <p14:creationId xmlns:p14="http://schemas.microsoft.com/office/powerpoint/2010/main" val="2740809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13E44F1-A76A-4369-92BA-05DB1B130209}" type="datetimeFigureOut">
              <a:rPr lang="en-US" smtClean="0"/>
              <a:t>3/3/2020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B1815-677B-492D-83FC-D5AC8888335F}" type="slidenum">
              <a:rPr lang="en-US" smtClean="0"/>
              <a:t>‹#›</a:t>
            </a:fld>
            <a:endParaRPr lang="en-US"/>
          </a:p>
        </p:txBody>
      </p:sp>
    </p:spTree>
    <p:extLst>
      <p:ext uri="{BB962C8B-B14F-4D97-AF65-F5344CB8AC3E}">
        <p14:creationId xmlns:p14="http://schemas.microsoft.com/office/powerpoint/2010/main" val="1900608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3E44F1-A76A-4369-92BA-05DB1B130209}" type="datetimeFigureOut">
              <a:rPr lang="en-US" smtClean="0"/>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B1815-677B-492D-83FC-D5AC8888335F}" type="slidenum">
              <a:rPr lang="en-US" smtClean="0"/>
              <a:t>‹#›</a:t>
            </a:fld>
            <a:endParaRPr lang="en-US"/>
          </a:p>
        </p:txBody>
      </p:sp>
    </p:spTree>
    <p:extLst>
      <p:ext uri="{BB962C8B-B14F-4D97-AF65-F5344CB8AC3E}">
        <p14:creationId xmlns:p14="http://schemas.microsoft.com/office/powerpoint/2010/main" val="252275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3E44F1-A76A-4369-92BA-05DB1B130209}" type="datetimeFigureOut">
              <a:rPr lang="en-US" smtClean="0"/>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B1815-677B-492D-83FC-D5AC8888335F}" type="slidenum">
              <a:rPr lang="en-US" smtClean="0"/>
              <a:t>‹#›</a:t>
            </a:fld>
            <a:endParaRPr lang="en-US"/>
          </a:p>
        </p:txBody>
      </p:sp>
    </p:spTree>
    <p:extLst>
      <p:ext uri="{BB962C8B-B14F-4D97-AF65-F5344CB8AC3E}">
        <p14:creationId xmlns:p14="http://schemas.microsoft.com/office/powerpoint/2010/main" val="2398198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13E44F1-A76A-4369-92BA-05DB1B130209}" type="datetimeFigureOut">
              <a:rPr lang="en-US" smtClean="0"/>
              <a:t>3/3/2020</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7FBB1815-677B-492D-83FC-D5AC8888335F}" type="slidenum">
              <a:rPr lang="en-US" smtClean="0"/>
              <a:t>‹#›</a:t>
            </a:fld>
            <a:endParaRPr lang="en-US"/>
          </a:p>
        </p:txBody>
      </p:sp>
    </p:spTree>
    <p:extLst>
      <p:ext uri="{BB962C8B-B14F-4D97-AF65-F5344CB8AC3E}">
        <p14:creationId xmlns:p14="http://schemas.microsoft.com/office/powerpoint/2010/main" val="371780636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osdsune.com/home/blog/2020/configmgr-lab"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deploymentresearch.com/?s=hydratio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aka.ms/wslab"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hol.vmware.com/" TargetMode="External"/><Relationship Id="rId2" Type="http://schemas.openxmlformats.org/officeDocument/2006/relationships/hyperlink" Target="https://www.virtuallyghetto.com/home-lab" TargetMode="External"/><Relationship Id="rId1" Type="http://schemas.openxmlformats.org/officeDocument/2006/relationships/slideLayout" Target="../slideLayouts/slideLayout2.xml"/><Relationship Id="rId4" Type="http://schemas.openxmlformats.org/officeDocument/2006/relationships/hyperlink" Target="http://www.labguides.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amicasto.com/2019/12/22/meat-and-potatoes-finding-affordable-hardware-for-your-configmgr-lab/" TargetMode="External"/><Relationship Id="rId3" Type="http://schemas.openxmlformats.org/officeDocument/2006/relationships/hyperlink" Target="https://github.com/outflanknl/Invoke-ADLabDeployer" TargetMode="External"/><Relationship Id="rId7" Type="http://schemas.openxmlformats.org/officeDocument/2006/relationships/hyperlink" Target="https://automatedlab.org/" TargetMode="External"/><Relationship Id="rId2" Type="http://schemas.openxmlformats.org/officeDocument/2006/relationships/hyperlink" Target="https://docs.microsoft.com/en-us/microsoft-365/enterprise/modern-desktop-deployment-and-management-lab" TargetMode="External"/><Relationship Id="rId1" Type="http://schemas.openxmlformats.org/officeDocument/2006/relationships/slideLayout" Target="../slideLayouts/slideLayout2.xml"/><Relationship Id="rId6" Type="http://schemas.openxmlformats.org/officeDocument/2006/relationships/hyperlink" Target="https://github.com/microsoft/ignite-learning-paths-training" TargetMode="External"/><Relationship Id="rId5" Type="http://schemas.openxmlformats.org/officeDocument/2006/relationships/hyperlink" Target="https://github.com/dkawula/Surviving-a-Ransomware-Attack-Using-Azure-Site-Recovery" TargetMode="External"/><Relationship Id="rId4" Type="http://schemas.openxmlformats.org/officeDocument/2006/relationships/hyperlink" Target="https://techcommunity.microsoft.com/t5/ITOps-Talk-Blog/Step-By-Step-Building-a-Hyper-V-Lab-in-Azure-with-Windows-Server/ba-p/1048762" TargetMode="External"/><Relationship Id="rId9" Type="http://schemas.openxmlformats.org/officeDocument/2006/relationships/hyperlink" Target="https://github.com/themichaelbender/demos/tree/master/presentations/Altaro-Azure-Certificatio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6CCC1-3DB0-4A20-AD86-59A5CE94F588}"/>
              </a:ext>
            </a:extLst>
          </p:cNvPr>
          <p:cNvSpPr>
            <a:spLocks noGrp="1"/>
          </p:cNvSpPr>
          <p:nvPr>
            <p:ph type="ctrTitle"/>
          </p:nvPr>
        </p:nvSpPr>
        <p:spPr>
          <a:xfrm>
            <a:off x="135133" y="2733709"/>
            <a:ext cx="8729592" cy="1373070"/>
          </a:xfrm>
        </p:spPr>
        <p:txBody>
          <a:bodyPr anchor="t"/>
          <a:lstStyle/>
          <a:p>
            <a:r>
              <a:rPr lang="en-US" sz="4800" dirty="0"/>
              <a:t>Build a Test Lab Environment</a:t>
            </a:r>
          </a:p>
        </p:txBody>
      </p:sp>
      <p:sp>
        <p:nvSpPr>
          <p:cNvPr id="5" name="Subtitle 4">
            <a:extLst>
              <a:ext uri="{FF2B5EF4-FFF2-40B4-BE49-F238E27FC236}">
                <a16:creationId xmlns:a16="http://schemas.microsoft.com/office/drawing/2014/main" id="{EDB03AD4-8E86-486C-904D-338B4F31C3F3}"/>
              </a:ext>
            </a:extLst>
          </p:cNvPr>
          <p:cNvSpPr>
            <a:spLocks noGrp="1"/>
          </p:cNvSpPr>
          <p:nvPr>
            <p:ph type="subTitle" idx="1"/>
          </p:nvPr>
        </p:nvSpPr>
        <p:spPr/>
        <p:txBody>
          <a:bodyPr>
            <a:normAutofit/>
          </a:bodyPr>
          <a:lstStyle/>
          <a:p>
            <a:r>
              <a:rPr lang="en-US" sz="2800" dirty="0"/>
              <a:t>Ben Dumke</a:t>
            </a:r>
          </a:p>
        </p:txBody>
      </p:sp>
    </p:spTree>
    <p:extLst>
      <p:ext uri="{BB962C8B-B14F-4D97-AF65-F5344CB8AC3E}">
        <p14:creationId xmlns:p14="http://schemas.microsoft.com/office/powerpoint/2010/main" val="2157523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2F220-1A2D-4D27-A395-8BE172C0244D}"/>
              </a:ext>
            </a:extLst>
          </p:cNvPr>
          <p:cNvSpPr>
            <a:spLocks noGrp="1"/>
          </p:cNvSpPr>
          <p:nvPr>
            <p:ph type="title"/>
          </p:nvPr>
        </p:nvSpPr>
        <p:spPr/>
        <p:txBody>
          <a:bodyPr/>
          <a:lstStyle/>
          <a:p>
            <a:r>
              <a:rPr lang="en-US"/>
              <a:t>Manually Build a Lab</a:t>
            </a:r>
          </a:p>
        </p:txBody>
      </p:sp>
      <p:sp>
        <p:nvSpPr>
          <p:cNvPr id="4" name="Text Placeholder 3">
            <a:extLst>
              <a:ext uri="{FF2B5EF4-FFF2-40B4-BE49-F238E27FC236}">
                <a16:creationId xmlns:a16="http://schemas.microsoft.com/office/drawing/2014/main" id="{1543D22B-BA71-49BA-A5D4-31EF769B3C0B}"/>
              </a:ext>
            </a:extLst>
          </p:cNvPr>
          <p:cNvSpPr>
            <a:spLocks noGrp="1"/>
          </p:cNvSpPr>
          <p:nvPr>
            <p:ph type="body" idx="1"/>
          </p:nvPr>
        </p:nvSpPr>
        <p:spPr/>
        <p:txBody>
          <a:bodyPr/>
          <a:lstStyle/>
          <a:p>
            <a:r>
              <a:rPr lang="en-US"/>
              <a:t>Pros</a:t>
            </a:r>
          </a:p>
        </p:txBody>
      </p:sp>
      <p:sp>
        <p:nvSpPr>
          <p:cNvPr id="5" name="Content Placeholder 4">
            <a:extLst>
              <a:ext uri="{FF2B5EF4-FFF2-40B4-BE49-F238E27FC236}">
                <a16:creationId xmlns:a16="http://schemas.microsoft.com/office/drawing/2014/main" id="{EAAFEC40-BF5A-47D2-BE28-EF730186544E}"/>
              </a:ext>
            </a:extLst>
          </p:cNvPr>
          <p:cNvSpPr>
            <a:spLocks noGrp="1"/>
          </p:cNvSpPr>
          <p:nvPr>
            <p:ph sz="half" idx="2"/>
          </p:nvPr>
        </p:nvSpPr>
        <p:spPr/>
        <p:txBody>
          <a:bodyPr/>
          <a:lstStyle/>
          <a:p>
            <a:r>
              <a:rPr lang="en-US" dirty="0"/>
              <a:t>Learn by doing</a:t>
            </a:r>
          </a:p>
          <a:p>
            <a:r>
              <a:rPr lang="en-US" dirty="0"/>
              <a:t>Better troubleshooting</a:t>
            </a:r>
          </a:p>
        </p:txBody>
      </p:sp>
      <p:sp>
        <p:nvSpPr>
          <p:cNvPr id="6" name="Text Placeholder 5">
            <a:extLst>
              <a:ext uri="{FF2B5EF4-FFF2-40B4-BE49-F238E27FC236}">
                <a16:creationId xmlns:a16="http://schemas.microsoft.com/office/drawing/2014/main" id="{840A3BF4-96D4-4349-A48D-A6CCC959A5D8}"/>
              </a:ext>
            </a:extLst>
          </p:cNvPr>
          <p:cNvSpPr>
            <a:spLocks noGrp="1"/>
          </p:cNvSpPr>
          <p:nvPr>
            <p:ph type="body" sz="quarter" idx="3"/>
          </p:nvPr>
        </p:nvSpPr>
        <p:spPr/>
        <p:txBody>
          <a:bodyPr/>
          <a:lstStyle/>
          <a:p>
            <a:r>
              <a:rPr lang="en-US"/>
              <a:t>Cons</a:t>
            </a:r>
          </a:p>
        </p:txBody>
      </p:sp>
      <p:sp>
        <p:nvSpPr>
          <p:cNvPr id="7" name="Content Placeholder 6">
            <a:extLst>
              <a:ext uri="{FF2B5EF4-FFF2-40B4-BE49-F238E27FC236}">
                <a16:creationId xmlns:a16="http://schemas.microsoft.com/office/drawing/2014/main" id="{F0436188-3212-4CDA-A31D-FF32AEA0231D}"/>
              </a:ext>
            </a:extLst>
          </p:cNvPr>
          <p:cNvSpPr>
            <a:spLocks noGrp="1"/>
          </p:cNvSpPr>
          <p:nvPr>
            <p:ph sz="quarter" idx="4"/>
          </p:nvPr>
        </p:nvSpPr>
        <p:spPr/>
        <p:txBody>
          <a:bodyPr/>
          <a:lstStyle/>
          <a:p>
            <a:r>
              <a:rPr lang="en-US"/>
              <a:t>Time</a:t>
            </a:r>
          </a:p>
          <a:p>
            <a:r>
              <a:rPr lang="en-US"/>
              <a:t>Errors</a:t>
            </a:r>
          </a:p>
          <a:p>
            <a:r>
              <a:rPr lang="en-US"/>
              <a:t>Can’t replicate</a:t>
            </a:r>
          </a:p>
        </p:txBody>
      </p:sp>
      <p:sp>
        <p:nvSpPr>
          <p:cNvPr id="3" name="Rectangle 2">
            <a:extLst>
              <a:ext uri="{FF2B5EF4-FFF2-40B4-BE49-F238E27FC236}">
                <a16:creationId xmlns:a16="http://schemas.microsoft.com/office/drawing/2014/main" id="{2053ECFB-264C-40BC-923F-3BC78FA4D947}"/>
              </a:ext>
            </a:extLst>
          </p:cNvPr>
          <p:cNvSpPr/>
          <p:nvPr/>
        </p:nvSpPr>
        <p:spPr>
          <a:xfrm>
            <a:off x="2019321" y="5362018"/>
            <a:ext cx="6935857" cy="369332"/>
          </a:xfrm>
          <a:prstGeom prst="rect">
            <a:avLst/>
          </a:prstGeom>
        </p:spPr>
        <p:txBody>
          <a:bodyPr wrap="square">
            <a:spAutoFit/>
          </a:bodyPr>
          <a:lstStyle/>
          <a:p>
            <a:r>
              <a:rPr lang="en-US" dirty="0">
                <a:hlinkClick r:id="rId2">
                  <a:extLst>
                    <a:ext uri="{A12FA001-AC4F-418D-AE19-62706E023703}">
                      <ahyp:hlinkClr xmlns:ahyp="http://schemas.microsoft.com/office/drawing/2018/hyperlinkcolor" val="tx"/>
                    </a:ext>
                  </a:extLst>
                </a:hlinkClick>
              </a:rPr>
              <a:t>https://www.osdsune.com/home/blog/2020/configmgr-lab</a:t>
            </a:r>
            <a:endParaRPr lang="en-US" dirty="0"/>
          </a:p>
        </p:txBody>
      </p:sp>
    </p:spTree>
    <p:extLst>
      <p:ext uri="{BB962C8B-B14F-4D97-AF65-F5344CB8AC3E}">
        <p14:creationId xmlns:p14="http://schemas.microsoft.com/office/powerpoint/2010/main" val="148546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A93F6-7123-4925-A6C8-CEB279F4E669}"/>
              </a:ext>
            </a:extLst>
          </p:cNvPr>
          <p:cNvSpPr>
            <a:spLocks noGrp="1"/>
          </p:cNvSpPr>
          <p:nvPr>
            <p:ph type="title"/>
          </p:nvPr>
        </p:nvSpPr>
        <p:spPr/>
        <p:txBody>
          <a:bodyPr/>
          <a:lstStyle/>
          <a:p>
            <a:r>
              <a:rPr lang="en-US"/>
              <a:t>Automatically Build a Lab</a:t>
            </a:r>
          </a:p>
        </p:txBody>
      </p:sp>
      <p:sp>
        <p:nvSpPr>
          <p:cNvPr id="4" name="Text Placeholder 3">
            <a:extLst>
              <a:ext uri="{FF2B5EF4-FFF2-40B4-BE49-F238E27FC236}">
                <a16:creationId xmlns:a16="http://schemas.microsoft.com/office/drawing/2014/main" id="{C9AF9E08-F892-49A8-9058-6BBBA23F88E0}"/>
              </a:ext>
            </a:extLst>
          </p:cNvPr>
          <p:cNvSpPr>
            <a:spLocks noGrp="1"/>
          </p:cNvSpPr>
          <p:nvPr>
            <p:ph type="body" idx="1"/>
          </p:nvPr>
        </p:nvSpPr>
        <p:spPr/>
        <p:txBody>
          <a:bodyPr/>
          <a:lstStyle/>
          <a:p>
            <a:r>
              <a:rPr lang="en-US"/>
              <a:t>Pros</a:t>
            </a:r>
          </a:p>
        </p:txBody>
      </p:sp>
      <p:sp>
        <p:nvSpPr>
          <p:cNvPr id="3" name="Content Placeholder 2">
            <a:extLst>
              <a:ext uri="{FF2B5EF4-FFF2-40B4-BE49-F238E27FC236}">
                <a16:creationId xmlns:a16="http://schemas.microsoft.com/office/drawing/2014/main" id="{B413FEE8-107A-4301-9264-17C78FB6C027}"/>
              </a:ext>
            </a:extLst>
          </p:cNvPr>
          <p:cNvSpPr>
            <a:spLocks noGrp="1"/>
          </p:cNvSpPr>
          <p:nvPr>
            <p:ph sz="half" idx="2"/>
          </p:nvPr>
        </p:nvSpPr>
        <p:spPr/>
        <p:txBody>
          <a:bodyPr/>
          <a:lstStyle/>
          <a:p>
            <a:r>
              <a:rPr lang="en-US"/>
              <a:t>Fast</a:t>
            </a:r>
          </a:p>
          <a:p>
            <a:r>
              <a:rPr lang="en-US"/>
              <a:t>Easy setup</a:t>
            </a:r>
          </a:p>
          <a:p>
            <a:r>
              <a:rPr lang="en-US"/>
              <a:t>Consistent</a:t>
            </a:r>
          </a:p>
          <a:p>
            <a:endParaRPr lang="en-US"/>
          </a:p>
        </p:txBody>
      </p:sp>
      <p:sp>
        <p:nvSpPr>
          <p:cNvPr id="5" name="Text Placeholder 4">
            <a:extLst>
              <a:ext uri="{FF2B5EF4-FFF2-40B4-BE49-F238E27FC236}">
                <a16:creationId xmlns:a16="http://schemas.microsoft.com/office/drawing/2014/main" id="{EE0C9157-0D97-44D7-A28B-6C3ADE06CA5A}"/>
              </a:ext>
            </a:extLst>
          </p:cNvPr>
          <p:cNvSpPr>
            <a:spLocks noGrp="1"/>
          </p:cNvSpPr>
          <p:nvPr>
            <p:ph type="body" sz="quarter" idx="3"/>
          </p:nvPr>
        </p:nvSpPr>
        <p:spPr/>
        <p:txBody>
          <a:bodyPr/>
          <a:lstStyle/>
          <a:p>
            <a:r>
              <a:rPr lang="en-US"/>
              <a:t>Cons</a:t>
            </a:r>
          </a:p>
        </p:txBody>
      </p:sp>
      <p:sp>
        <p:nvSpPr>
          <p:cNvPr id="6" name="Content Placeholder 5">
            <a:extLst>
              <a:ext uri="{FF2B5EF4-FFF2-40B4-BE49-F238E27FC236}">
                <a16:creationId xmlns:a16="http://schemas.microsoft.com/office/drawing/2014/main" id="{27C39529-D16C-4984-B339-7255A6C13D85}"/>
              </a:ext>
            </a:extLst>
          </p:cNvPr>
          <p:cNvSpPr>
            <a:spLocks noGrp="1"/>
          </p:cNvSpPr>
          <p:nvPr>
            <p:ph sz="quarter" idx="4"/>
          </p:nvPr>
        </p:nvSpPr>
        <p:spPr/>
        <p:txBody>
          <a:bodyPr/>
          <a:lstStyle/>
          <a:p>
            <a:r>
              <a:rPr lang="en-US"/>
              <a:t>Done for You</a:t>
            </a:r>
          </a:p>
          <a:p>
            <a:endParaRPr lang="en-US"/>
          </a:p>
        </p:txBody>
      </p:sp>
    </p:spTree>
    <p:extLst>
      <p:ext uri="{BB962C8B-B14F-4D97-AF65-F5344CB8AC3E}">
        <p14:creationId xmlns:p14="http://schemas.microsoft.com/office/powerpoint/2010/main" val="2459568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D686A-5734-4864-B258-1D70E337F460}"/>
              </a:ext>
            </a:extLst>
          </p:cNvPr>
          <p:cNvSpPr>
            <a:spLocks noGrp="1"/>
          </p:cNvSpPr>
          <p:nvPr>
            <p:ph type="title"/>
          </p:nvPr>
        </p:nvSpPr>
        <p:spPr/>
        <p:txBody>
          <a:bodyPr/>
          <a:lstStyle/>
          <a:p>
            <a:r>
              <a:rPr lang="en-US"/>
              <a:t>What about the Cloud?</a:t>
            </a:r>
          </a:p>
        </p:txBody>
      </p:sp>
      <p:sp>
        <p:nvSpPr>
          <p:cNvPr id="3" name="Text Placeholder 2">
            <a:extLst>
              <a:ext uri="{FF2B5EF4-FFF2-40B4-BE49-F238E27FC236}">
                <a16:creationId xmlns:a16="http://schemas.microsoft.com/office/drawing/2014/main" id="{09592849-0614-4336-B526-4E8D7C02B22F}"/>
              </a:ext>
            </a:extLst>
          </p:cNvPr>
          <p:cNvSpPr>
            <a:spLocks noGrp="1"/>
          </p:cNvSpPr>
          <p:nvPr>
            <p:ph type="body" idx="1"/>
          </p:nvPr>
        </p:nvSpPr>
        <p:spPr/>
        <p:txBody>
          <a:bodyPr/>
          <a:lstStyle/>
          <a:p>
            <a:r>
              <a:rPr lang="en-US"/>
              <a:t>Pros</a:t>
            </a:r>
          </a:p>
        </p:txBody>
      </p:sp>
      <p:sp>
        <p:nvSpPr>
          <p:cNvPr id="4" name="Content Placeholder 3">
            <a:extLst>
              <a:ext uri="{FF2B5EF4-FFF2-40B4-BE49-F238E27FC236}">
                <a16:creationId xmlns:a16="http://schemas.microsoft.com/office/drawing/2014/main" id="{12934990-CD52-40CE-A8D1-B2BA6DDD2A64}"/>
              </a:ext>
            </a:extLst>
          </p:cNvPr>
          <p:cNvSpPr>
            <a:spLocks noGrp="1"/>
          </p:cNvSpPr>
          <p:nvPr>
            <p:ph sz="half" idx="2"/>
          </p:nvPr>
        </p:nvSpPr>
        <p:spPr/>
        <p:txBody>
          <a:bodyPr/>
          <a:lstStyle/>
          <a:p>
            <a:r>
              <a:rPr lang="en-US"/>
              <a:t>No Upfront Costs</a:t>
            </a:r>
          </a:p>
        </p:txBody>
      </p:sp>
      <p:sp>
        <p:nvSpPr>
          <p:cNvPr id="5" name="Text Placeholder 4">
            <a:extLst>
              <a:ext uri="{FF2B5EF4-FFF2-40B4-BE49-F238E27FC236}">
                <a16:creationId xmlns:a16="http://schemas.microsoft.com/office/drawing/2014/main" id="{A6FC213F-5A45-4D02-AA68-5C12D7FE6FF7}"/>
              </a:ext>
            </a:extLst>
          </p:cNvPr>
          <p:cNvSpPr>
            <a:spLocks noGrp="1"/>
          </p:cNvSpPr>
          <p:nvPr>
            <p:ph type="body" sz="quarter" idx="3"/>
          </p:nvPr>
        </p:nvSpPr>
        <p:spPr/>
        <p:txBody>
          <a:bodyPr/>
          <a:lstStyle/>
          <a:p>
            <a:r>
              <a:rPr lang="en-US"/>
              <a:t>Cons</a:t>
            </a:r>
          </a:p>
        </p:txBody>
      </p:sp>
      <p:sp>
        <p:nvSpPr>
          <p:cNvPr id="6" name="Content Placeholder 5">
            <a:extLst>
              <a:ext uri="{FF2B5EF4-FFF2-40B4-BE49-F238E27FC236}">
                <a16:creationId xmlns:a16="http://schemas.microsoft.com/office/drawing/2014/main" id="{C96E1F0D-6D67-4F90-A0A1-43E7F7B9152D}"/>
              </a:ext>
            </a:extLst>
          </p:cNvPr>
          <p:cNvSpPr>
            <a:spLocks noGrp="1"/>
          </p:cNvSpPr>
          <p:nvPr>
            <p:ph sz="quarter" idx="4"/>
          </p:nvPr>
        </p:nvSpPr>
        <p:spPr/>
        <p:txBody>
          <a:bodyPr/>
          <a:lstStyle/>
          <a:p>
            <a:r>
              <a:rPr lang="en-US"/>
              <a:t>Recurring Costs</a:t>
            </a:r>
          </a:p>
        </p:txBody>
      </p:sp>
    </p:spTree>
    <p:extLst>
      <p:ext uri="{BB962C8B-B14F-4D97-AF65-F5344CB8AC3E}">
        <p14:creationId xmlns:p14="http://schemas.microsoft.com/office/powerpoint/2010/main" val="916583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753228"/>
            <a:ext cx="9613861" cy="1080938"/>
          </a:xfrm>
        </p:spPr>
        <p:txBody>
          <a:bodyPr>
            <a:normAutofit/>
          </a:bodyPr>
          <a:lstStyle/>
          <a:p>
            <a:r>
              <a:rPr lang="en-US"/>
              <a:t>Learning Lab – Hydration Kit</a:t>
            </a:r>
          </a:p>
        </p:txBody>
      </p:sp>
      <p:sp>
        <p:nvSpPr>
          <p:cNvPr id="3" name="Content Placeholder 2"/>
          <p:cNvSpPr>
            <a:spLocks noGrp="1"/>
          </p:cNvSpPr>
          <p:nvPr>
            <p:ph idx="1"/>
          </p:nvPr>
        </p:nvSpPr>
        <p:spPr>
          <a:xfrm>
            <a:off x="680322" y="2336873"/>
            <a:ext cx="4931045" cy="3599316"/>
          </a:xfrm>
        </p:spPr>
        <p:txBody>
          <a:bodyPr>
            <a:normAutofit/>
          </a:bodyPr>
          <a:lstStyle/>
          <a:p>
            <a:r>
              <a:rPr lang="en-US" sz="2000" dirty="0"/>
              <a:t>Install Windows 10 ADK</a:t>
            </a:r>
          </a:p>
          <a:p>
            <a:pPr lvl="2"/>
            <a:r>
              <a:rPr lang="en-US" sz="2000" dirty="0"/>
              <a:t>Deployment Tools</a:t>
            </a:r>
          </a:p>
          <a:p>
            <a:pPr lvl="2"/>
            <a:r>
              <a:rPr lang="en-US" sz="2000" dirty="0"/>
              <a:t>Windows PE</a:t>
            </a:r>
          </a:p>
          <a:p>
            <a:r>
              <a:rPr lang="en-US" sz="2000" dirty="0"/>
              <a:t>Install Deployment Toolkit </a:t>
            </a:r>
          </a:p>
          <a:p>
            <a:r>
              <a:rPr lang="en-US" sz="2000" dirty="0"/>
              <a:t>Extract and Run the Hydration Kit Scripts</a:t>
            </a:r>
          </a:p>
          <a:p>
            <a:r>
              <a:rPr lang="en-US" sz="2000" dirty="0"/>
              <a:t>Populate Deployment Share</a:t>
            </a:r>
          </a:p>
          <a:p>
            <a:r>
              <a:rPr lang="en-US" sz="2000" dirty="0"/>
              <a:t>Create Deployment Media</a:t>
            </a:r>
          </a:p>
          <a:p>
            <a:r>
              <a:rPr lang="en-US" sz="2000" dirty="0">
                <a:hlinkClick r:id="rId3">
                  <a:extLst>
                    <a:ext uri="{A12FA001-AC4F-418D-AE19-62706E023703}">
                      <ahyp:hlinkClr xmlns:ahyp="http://schemas.microsoft.com/office/drawing/2018/hyperlinkcolor" val="tx"/>
                    </a:ext>
                  </a:extLst>
                </a:hlinkClick>
              </a:rPr>
              <a:t>https://deploymentresearch.com/</a:t>
            </a:r>
            <a:endParaRPr lang="en-US" sz="2000" dirty="0"/>
          </a:p>
        </p:txBody>
      </p:sp>
      <p:pic>
        <p:nvPicPr>
          <p:cNvPr id="5" name="Picture 4">
            <a:extLst>
              <a:ext uri="{FF2B5EF4-FFF2-40B4-BE49-F238E27FC236}">
                <a16:creationId xmlns:a16="http://schemas.microsoft.com/office/drawing/2014/main" id="{9018FBEA-21EF-4AD9-A6E2-6F58020511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71514" y="2339800"/>
            <a:ext cx="5876842" cy="4099096"/>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243120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23526" y="2091814"/>
            <a:ext cx="6183175" cy="4535424"/>
          </a:xfrm>
          <a:prstGeom prst="rect">
            <a:avLst/>
          </a:prstGeom>
        </p:spPr>
      </p:pic>
      <p:sp>
        <p:nvSpPr>
          <p:cNvPr id="2" name="Title 1"/>
          <p:cNvSpPr>
            <a:spLocks noGrp="1"/>
          </p:cNvSpPr>
          <p:nvPr>
            <p:ph type="title"/>
          </p:nvPr>
        </p:nvSpPr>
        <p:spPr/>
        <p:txBody>
          <a:bodyPr>
            <a:normAutofit/>
          </a:bodyPr>
          <a:lstStyle/>
          <a:p>
            <a:r>
              <a:rPr lang="en-US"/>
              <a:t>Learning Lab – Deployment</a:t>
            </a:r>
          </a:p>
        </p:txBody>
      </p:sp>
      <p:sp>
        <p:nvSpPr>
          <p:cNvPr id="3" name="Content Placeholder 2"/>
          <p:cNvSpPr>
            <a:spLocks noGrp="1"/>
          </p:cNvSpPr>
          <p:nvPr>
            <p:ph idx="1"/>
          </p:nvPr>
        </p:nvSpPr>
        <p:spPr>
          <a:xfrm>
            <a:off x="838199" y="2012865"/>
            <a:ext cx="4844143" cy="4164098"/>
          </a:xfrm>
        </p:spPr>
        <p:txBody>
          <a:bodyPr anchor="ctr">
            <a:normAutofit/>
          </a:bodyPr>
          <a:lstStyle/>
          <a:p>
            <a:r>
              <a:rPr lang="en-US" sz="2000"/>
              <a:t>Create the Virtual Machines</a:t>
            </a:r>
          </a:p>
          <a:p>
            <a:pPr lvl="1"/>
            <a:r>
              <a:rPr lang="en-US" sz="2000"/>
              <a:t>Domain Controller</a:t>
            </a:r>
          </a:p>
          <a:p>
            <a:pPr lvl="1"/>
            <a:r>
              <a:rPr lang="en-US" sz="2000"/>
              <a:t>SCCM Server</a:t>
            </a:r>
          </a:p>
          <a:p>
            <a:r>
              <a:rPr lang="en-US" sz="2000"/>
              <a:t>Mount the ISO</a:t>
            </a:r>
          </a:p>
          <a:p>
            <a:r>
              <a:rPr lang="en-US" sz="2000"/>
              <a:t>Start the Domain Controller Task Sequence/Run Configuration Scripts</a:t>
            </a:r>
          </a:p>
          <a:p>
            <a:r>
              <a:rPr lang="en-US" sz="2000"/>
              <a:t>Start the Remaining Task Sequences</a:t>
            </a:r>
          </a:p>
          <a:p>
            <a:r>
              <a:rPr lang="en-US" sz="2000"/>
              <a:t>Go to Lunch</a:t>
            </a:r>
          </a:p>
        </p:txBody>
      </p:sp>
      <p:pic>
        <p:nvPicPr>
          <p:cNvPr id="6" name="Picture 5"/>
          <p:cNvPicPr>
            <a:picLocks noChangeAspect="1"/>
          </p:cNvPicPr>
          <p:nvPr/>
        </p:nvPicPr>
        <p:blipFill>
          <a:blip r:embed="rId4"/>
          <a:stretch>
            <a:fillRect/>
          </a:stretch>
        </p:blipFill>
        <p:spPr>
          <a:xfrm>
            <a:off x="5623525" y="2091814"/>
            <a:ext cx="6183175" cy="4535920"/>
          </a:xfrm>
          <a:prstGeom prst="rect">
            <a:avLst/>
          </a:prstGeom>
        </p:spPr>
      </p:pic>
    </p:spTree>
    <p:extLst>
      <p:ext uri="{BB962C8B-B14F-4D97-AF65-F5344CB8AC3E}">
        <p14:creationId xmlns:p14="http://schemas.microsoft.com/office/powerpoint/2010/main" val="7428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2000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F1695-62E1-4902-B408-79AED86E5CA5}"/>
              </a:ext>
            </a:extLst>
          </p:cNvPr>
          <p:cNvSpPr>
            <a:spLocks noGrp="1"/>
          </p:cNvSpPr>
          <p:nvPr>
            <p:ph type="title"/>
          </p:nvPr>
        </p:nvSpPr>
        <p:spPr/>
        <p:txBody>
          <a:bodyPr/>
          <a:lstStyle/>
          <a:p>
            <a:r>
              <a:rPr lang="en-US"/>
              <a:t>Demo</a:t>
            </a:r>
          </a:p>
        </p:txBody>
      </p:sp>
      <p:sp>
        <p:nvSpPr>
          <p:cNvPr id="3" name="Content Placeholder 2">
            <a:extLst>
              <a:ext uri="{FF2B5EF4-FFF2-40B4-BE49-F238E27FC236}">
                <a16:creationId xmlns:a16="http://schemas.microsoft.com/office/drawing/2014/main" id="{E3647AA3-B9DC-4298-B91A-A11CF404B68E}"/>
              </a:ext>
            </a:extLst>
          </p:cNvPr>
          <p:cNvSpPr>
            <a:spLocks noGrp="1"/>
          </p:cNvSpPr>
          <p:nvPr>
            <p:ph idx="1"/>
          </p:nvPr>
        </p:nvSpPr>
        <p:spPr/>
        <p:txBody>
          <a:bodyPr/>
          <a:lstStyle/>
          <a:p>
            <a:r>
              <a:rPr lang="en-US"/>
              <a:t>Johan’s Hydration Kit</a:t>
            </a:r>
          </a:p>
        </p:txBody>
      </p:sp>
    </p:spTree>
    <p:extLst>
      <p:ext uri="{BB962C8B-B14F-4D97-AF65-F5344CB8AC3E}">
        <p14:creationId xmlns:p14="http://schemas.microsoft.com/office/powerpoint/2010/main" val="1052629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F0AE1-CF0C-4ED0-9D9E-0D262C5CF6BF}"/>
              </a:ext>
            </a:extLst>
          </p:cNvPr>
          <p:cNvSpPr>
            <a:spLocks noGrp="1"/>
          </p:cNvSpPr>
          <p:nvPr>
            <p:ph type="title"/>
          </p:nvPr>
        </p:nvSpPr>
        <p:spPr/>
        <p:txBody>
          <a:bodyPr/>
          <a:lstStyle/>
          <a:p>
            <a:r>
              <a:rPr lang="en-US"/>
              <a:t>Learning Lab - </a:t>
            </a:r>
            <a:r>
              <a:rPr lang="en-US" dirty="0"/>
              <a:t>WSLab</a:t>
            </a:r>
            <a:endParaRPr lang="en-US"/>
          </a:p>
        </p:txBody>
      </p:sp>
      <p:sp>
        <p:nvSpPr>
          <p:cNvPr id="3" name="Content Placeholder 2">
            <a:extLst>
              <a:ext uri="{FF2B5EF4-FFF2-40B4-BE49-F238E27FC236}">
                <a16:creationId xmlns:a16="http://schemas.microsoft.com/office/drawing/2014/main" id="{220738EC-B4E8-4F6E-A727-E5B43678FE4E}"/>
              </a:ext>
            </a:extLst>
          </p:cNvPr>
          <p:cNvSpPr>
            <a:spLocks noGrp="1"/>
          </p:cNvSpPr>
          <p:nvPr>
            <p:ph idx="1"/>
          </p:nvPr>
        </p:nvSpPr>
        <p:spPr/>
        <p:txBody>
          <a:bodyPr/>
          <a:lstStyle/>
          <a:p>
            <a:r>
              <a:rPr lang="en-US" dirty="0"/>
              <a:t>Designed by Jaromir Kaspar PFE</a:t>
            </a:r>
          </a:p>
          <a:p>
            <a:r>
              <a:rPr lang="en-US" dirty="0"/>
              <a:t>Only needs a few PowerShell scripts and an ISO</a:t>
            </a:r>
          </a:p>
          <a:p>
            <a:r>
              <a:rPr lang="en-US" dirty="0"/>
              <a:t>Setup is very fast, just a few minutes after the initial setup</a:t>
            </a:r>
          </a:p>
          <a:p>
            <a:r>
              <a:rPr lang="en-US" dirty="0"/>
              <a:t>Many scenarios</a:t>
            </a:r>
          </a:p>
          <a:p>
            <a:r>
              <a:rPr lang="en-US" dirty="0"/>
              <a:t>FREE</a:t>
            </a:r>
          </a:p>
          <a:p>
            <a:r>
              <a:rPr lang="en-US" dirty="0">
                <a:hlinkClick r:id="rId2">
                  <a:extLst>
                    <a:ext uri="{A12FA001-AC4F-418D-AE19-62706E023703}">
                      <ahyp:hlinkClr xmlns:ahyp="http://schemas.microsoft.com/office/drawing/2018/hyperlinkcolor" val="tx"/>
                    </a:ext>
                  </a:extLst>
                </a:hlinkClick>
              </a:rPr>
              <a:t>http://aka.ms/wslab</a:t>
            </a:r>
            <a:endParaRPr lang="en-US" dirty="0"/>
          </a:p>
          <a:p>
            <a:endParaRPr lang="en-US" dirty="0"/>
          </a:p>
        </p:txBody>
      </p:sp>
    </p:spTree>
    <p:extLst>
      <p:ext uri="{BB962C8B-B14F-4D97-AF65-F5344CB8AC3E}">
        <p14:creationId xmlns:p14="http://schemas.microsoft.com/office/powerpoint/2010/main" val="2182663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D9E61-9BDB-4D9E-B9AE-BFC02E5EBC7C}"/>
              </a:ext>
            </a:extLst>
          </p:cNvPr>
          <p:cNvSpPr>
            <a:spLocks noGrp="1"/>
          </p:cNvSpPr>
          <p:nvPr>
            <p:ph type="title"/>
          </p:nvPr>
        </p:nvSpPr>
        <p:spPr/>
        <p:txBody>
          <a:bodyPr/>
          <a:lstStyle/>
          <a:p>
            <a:r>
              <a:rPr lang="en-US"/>
              <a:t>Learning Lab - </a:t>
            </a:r>
            <a:r>
              <a:rPr lang="en-US" dirty="0"/>
              <a:t>WSLab</a:t>
            </a:r>
            <a:endParaRPr lang="en-US"/>
          </a:p>
        </p:txBody>
      </p:sp>
      <p:pic>
        <p:nvPicPr>
          <p:cNvPr id="4" name="Content Placeholder 3">
            <a:extLst>
              <a:ext uri="{FF2B5EF4-FFF2-40B4-BE49-F238E27FC236}">
                <a16:creationId xmlns:a16="http://schemas.microsoft.com/office/drawing/2014/main" id="{0A426731-59BB-4C97-8F59-DD7610CCE938}"/>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13824" y="1597025"/>
            <a:ext cx="6154543" cy="5176521"/>
          </a:xfrm>
          <a:prstGeom prst="rect">
            <a:avLst/>
          </a:prstGeom>
        </p:spPr>
      </p:pic>
      <p:pic>
        <p:nvPicPr>
          <p:cNvPr id="5" name="Picture 4">
            <a:extLst>
              <a:ext uri="{FF2B5EF4-FFF2-40B4-BE49-F238E27FC236}">
                <a16:creationId xmlns:a16="http://schemas.microsoft.com/office/drawing/2014/main" id="{147C4A4A-4843-4AE2-A387-1A5B32C99A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75516" y="1597024"/>
            <a:ext cx="5102660" cy="5191971"/>
          </a:xfrm>
          <a:prstGeom prst="rect">
            <a:avLst/>
          </a:prstGeom>
        </p:spPr>
      </p:pic>
    </p:spTree>
    <p:extLst>
      <p:ext uri="{BB962C8B-B14F-4D97-AF65-F5344CB8AC3E}">
        <p14:creationId xmlns:p14="http://schemas.microsoft.com/office/powerpoint/2010/main" val="669915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a:ext>
            </a:extLst>
          </a:blip>
          <a:stretch>
            <a:fillRect/>
          </a:stretch>
        </p:blipFill>
        <p:spPr>
          <a:xfrm>
            <a:off x="-3176" y="0"/>
            <a:ext cx="12192000" cy="6858000"/>
          </a:xfrm>
          <a:prstGeom prst="rect">
            <a:avLst/>
          </a:prstGeom>
        </p:spPr>
      </p:pic>
      <p:sp>
        <p:nvSpPr>
          <p:cNvPr id="13" name="Rectangle 12">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A7F1695-62E1-4902-B408-79AED86E5CA5}"/>
              </a:ext>
            </a:extLst>
          </p:cNvPr>
          <p:cNvSpPr>
            <a:spLocks noGrp="1"/>
          </p:cNvSpPr>
          <p:nvPr>
            <p:ph type="title"/>
          </p:nvPr>
        </p:nvSpPr>
        <p:spPr>
          <a:xfrm>
            <a:off x="680321" y="753228"/>
            <a:ext cx="4136123" cy="1080938"/>
          </a:xfrm>
        </p:spPr>
        <p:txBody>
          <a:bodyPr>
            <a:normAutofit/>
          </a:bodyPr>
          <a:lstStyle/>
          <a:p>
            <a:r>
              <a:rPr lang="en-US" sz="2400"/>
              <a:t>Demo</a:t>
            </a:r>
          </a:p>
        </p:txBody>
      </p:sp>
      <p:pic>
        <p:nvPicPr>
          <p:cNvPr id="17" name="Picture 16">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screen">
            <a:extLst>
              <a:ext uri="{28A0092B-C50C-407E-A947-70E740481C1C}">
                <a14:useLocalDpi xmlns:a14="http://schemas.microsoft.com/office/drawing/2010/main"/>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E3647AA3-B9DC-4298-B91A-A11CF404B68E}"/>
              </a:ext>
            </a:extLst>
          </p:cNvPr>
          <p:cNvSpPr>
            <a:spLocks noGrp="1"/>
          </p:cNvSpPr>
          <p:nvPr>
            <p:ph idx="1"/>
          </p:nvPr>
        </p:nvSpPr>
        <p:spPr>
          <a:xfrm>
            <a:off x="680321" y="2336873"/>
            <a:ext cx="3656289" cy="3599316"/>
          </a:xfrm>
        </p:spPr>
        <p:txBody>
          <a:bodyPr>
            <a:normAutofit/>
          </a:bodyPr>
          <a:lstStyle/>
          <a:p>
            <a:r>
              <a:rPr lang="en-US" sz="1400"/>
              <a:t>Jaromir’s Security Scenario</a:t>
            </a:r>
          </a:p>
        </p:txBody>
      </p:sp>
      <p:pic>
        <p:nvPicPr>
          <p:cNvPr id="4" name="Picture 3">
            <a:extLst>
              <a:ext uri="{FF2B5EF4-FFF2-40B4-BE49-F238E27FC236}">
                <a16:creationId xmlns:a16="http://schemas.microsoft.com/office/drawing/2014/main" id="{AD86CF40-17C4-4E19-81F2-E1F40F73F5D5}"/>
              </a:ext>
            </a:extLst>
          </p:cNvPr>
          <p:cNvPicPr>
            <a:picLocks noChangeAspect="1"/>
          </p:cNvPicPr>
          <p:nvPr/>
        </p:nvPicPr>
        <p:blipFill>
          <a:blip r:embed="rId4"/>
          <a:stretch>
            <a:fillRect/>
          </a:stretch>
        </p:blipFill>
        <p:spPr>
          <a:xfrm>
            <a:off x="5276090" y="918625"/>
            <a:ext cx="6269479" cy="50207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00767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44" name="Picture 143">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46" name="Picture 145">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48" name="Picture 147">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50" name="Rectangle 149">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2" name="Rectangle 151">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4" name="Rectangle 153">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6" name="Picture 155">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a:ext>
            </a:extLst>
          </a:blip>
          <a:stretch>
            <a:fillRect/>
          </a:stretch>
        </p:blipFill>
        <p:spPr>
          <a:xfrm>
            <a:off x="-3176" y="0"/>
            <a:ext cx="12192000" cy="6858000"/>
          </a:xfrm>
          <a:prstGeom prst="rect">
            <a:avLst/>
          </a:prstGeom>
        </p:spPr>
      </p:pic>
      <p:sp>
        <p:nvSpPr>
          <p:cNvPr id="158" name="Rectangle 157">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CFCC226-1B59-4CE3-8CB7-1F73E8AF1A49}"/>
              </a:ext>
            </a:extLst>
          </p:cNvPr>
          <p:cNvSpPr>
            <a:spLocks noGrp="1"/>
          </p:cNvSpPr>
          <p:nvPr>
            <p:ph type="title"/>
          </p:nvPr>
        </p:nvSpPr>
        <p:spPr>
          <a:xfrm>
            <a:off x="680321" y="753228"/>
            <a:ext cx="4136123" cy="1080938"/>
          </a:xfrm>
        </p:spPr>
        <p:txBody>
          <a:bodyPr vert="horz" lIns="91440" tIns="45720" rIns="91440" bIns="45720" rtlCol="0" anchor="ctr">
            <a:normAutofit/>
          </a:bodyPr>
          <a:lstStyle/>
          <a:p>
            <a:r>
              <a:rPr lang="en-US" sz="2400"/>
              <a:t>Learning Lab – Microsoft Deployment Lab</a:t>
            </a:r>
          </a:p>
        </p:txBody>
      </p:sp>
      <p:pic>
        <p:nvPicPr>
          <p:cNvPr id="162" name="Picture 161">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cstate="screen">
            <a:extLst>
              <a:ext uri="{28A0092B-C50C-407E-A947-70E740481C1C}">
                <a14:useLocalDpi xmlns:a14="http://schemas.microsoft.com/office/drawing/2010/main"/>
              </a:ext>
            </a:extLst>
          </a:blip>
          <a:stretch>
            <a:fillRect/>
          </a:stretch>
        </p:blipFill>
        <p:spPr>
          <a:xfrm>
            <a:off x="2" y="1970241"/>
            <a:ext cx="4956048" cy="199787"/>
          </a:xfrm>
          <a:prstGeom prst="rect">
            <a:avLst/>
          </a:prstGeom>
        </p:spPr>
      </p:pic>
      <p:sp>
        <p:nvSpPr>
          <p:cNvPr id="8" name="Text Placeholder 7">
            <a:extLst>
              <a:ext uri="{FF2B5EF4-FFF2-40B4-BE49-F238E27FC236}">
                <a16:creationId xmlns:a16="http://schemas.microsoft.com/office/drawing/2014/main" id="{B39E594F-9ABE-4BC2-B2C4-B904215F6231}"/>
              </a:ext>
            </a:extLst>
          </p:cNvPr>
          <p:cNvSpPr>
            <a:spLocks noGrp="1"/>
          </p:cNvSpPr>
          <p:nvPr>
            <p:ph type="body" sz="half" idx="2"/>
          </p:nvPr>
        </p:nvSpPr>
        <p:spPr>
          <a:xfrm>
            <a:off x="680321" y="2336873"/>
            <a:ext cx="3656289" cy="3599316"/>
          </a:xfrm>
        </p:spPr>
        <p:txBody>
          <a:bodyPr vert="horz" lIns="91440" tIns="45720" rIns="91440" bIns="45720" rtlCol="0">
            <a:normAutofit/>
          </a:bodyPr>
          <a:lstStyle/>
          <a:p>
            <a:pPr indent="-228600">
              <a:buFont typeface="Arial" panose="020B0604020202020204" pitchFamily="34" charset="0"/>
              <a:buChar char="•"/>
            </a:pPr>
            <a:r>
              <a:rPr lang="en-US" sz="1800" dirty="0"/>
              <a:t>Download and run</a:t>
            </a:r>
          </a:p>
          <a:p>
            <a:pPr indent="-228600">
              <a:buFont typeface="Arial" panose="020B0604020202020204" pitchFamily="34" charset="0"/>
              <a:buChar char="•"/>
            </a:pPr>
            <a:r>
              <a:rPr lang="en-US" sz="1800" dirty="0"/>
              <a:t>Guidebook – 264 pages</a:t>
            </a:r>
          </a:p>
          <a:p>
            <a:pPr indent="-228600">
              <a:buFont typeface="Arial" panose="020B0604020202020204" pitchFamily="34" charset="0"/>
              <a:buChar char="•"/>
            </a:pPr>
            <a:r>
              <a:rPr lang="en-US" sz="1800" dirty="0"/>
              <a:t>Very comprehensive</a:t>
            </a:r>
          </a:p>
          <a:p>
            <a:pPr indent="-228600">
              <a:buFont typeface="Arial" panose="020B0604020202020204" pitchFamily="34" charset="0"/>
              <a:buChar char="•"/>
            </a:pPr>
            <a:r>
              <a:rPr lang="en-US" sz="1800" dirty="0"/>
              <a:t>Expires every few months</a:t>
            </a:r>
          </a:p>
          <a:p>
            <a:pPr indent="-228600">
              <a:buFont typeface="Arial" panose="020B0604020202020204" pitchFamily="34" charset="0"/>
              <a:buChar char="•"/>
            </a:pPr>
            <a:r>
              <a:rPr lang="en-US" sz="1800" dirty="0"/>
              <a:t>Focused on Microsoft topics</a:t>
            </a:r>
          </a:p>
        </p:txBody>
      </p:sp>
      <p:pic>
        <p:nvPicPr>
          <p:cNvPr id="1026" name="Picture 2" descr="Desktop Deployment Wheel">
            <a:extLst>
              <a:ext uri="{FF2B5EF4-FFF2-40B4-BE49-F238E27FC236}">
                <a16:creationId xmlns:a16="http://schemas.microsoft.com/office/drawing/2014/main" id="{7C9F1BC2-6EC9-42BE-A472-E53B53B20061}"/>
              </a:ext>
            </a:extLst>
          </p:cNvPr>
          <p:cNvPicPr>
            <a:picLocks noGrp="1" noChangeAspect="1" noChangeArrowheads="1"/>
          </p:cNvPicPr>
          <p:nvPr>
            <p:ph idx="1"/>
          </p:nvPr>
        </p:nvPicPr>
        <p:blipFill>
          <a:blip r:embed="rId7" cstate="screen">
            <a:extLst>
              <a:ext uri="{28A0092B-C50C-407E-A947-70E740481C1C}">
                <a14:useLocalDpi xmlns:a14="http://schemas.microsoft.com/office/drawing/2010/main"/>
              </a:ext>
            </a:extLst>
          </a:blip>
          <a:stretch>
            <a:fillRect/>
          </a:stretch>
        </p:blipFill>
        <p:spPr bwMode="auto">
          <a:xfrm>
            <a:off x="5011830" y="1665707"/>
            <a:ext cx="7320858" cy="4117985"/>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913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A7B7A-843E-4EB5-B122-2455455E1614}"/>
              </a:ext>
            </a:extLst>
          </p:cNvPr>
          <p:cNvSpPr>
            <a:spLocks noGrp="1"/>
          </p:cNvSpPr>
          <p:nvPr>
            <p:ph type="title"/>
          </p:nvPr>
        </p:nvSpPr>
        <p:spPr/>
        <p:txBody>
          <a:bodyPr/>
          <a:lstStyle/>
          <a:p>
            <a:r>
              <a:rPr lang="en-US"/>
              <a:t>3 Goals</a:t>
            </a:r>
          </a:p>
        </p:txBody>
      </p:sp>
      <p:sp>
        <p:nvSpPr>
          <p:cNvPr id="3" name="Content Placeholder 2">
            <a:extLst>
              <a:ext uri="{FF2B5EF4-FFF2-40B4-BE49-F238E27FC236}">
                <a16:creationId xmlns:a16="http://schemas.microsoft.com/office/drawing/2014/main" id="{C2D373FD-51F7-48B4-B52D-5435214D470C}"/>
              </a:ext>
            </a:extLst>
          </p:cNvPr>
          <p:cNvSpPr>
            <a:spLocks noGrp="1"/>
          </p:cNvSpPr>
          <p:nvPr>
            <p:ph idx="1"/>
          </p:nvPr>
        </p:nvSpPr>
        <p:spPr/>
        <p:txBody>
          <a:bodyPr/>
          <a:lstStyle/>
          <a:p>
            <a:r>
              <a:rPr lang="en-US"/>
              <a:t>Setup One Pilot Device</a:t>
            </a:r>
          </a:p>
          <a:p>
            <a:r>
              <a:rPr lang="en-US"/>
              <a:t>Pick One Learning Topic</a:t>
            </a:r>
          </a:p>
          <a:p>
            <a:r>
              <a:rPr lang="en-US"/>
              <a:t>Build One Lab</a:t>
            </a:r>
          </a:p>
        </p:txBody>
      </p:sp>
    </p:spTree>
    <p:extLst>
      <p:ext uri="{BB962C8B-B14F-4D97-AF65-F5344CB8AC3E}">
        <p14:creationId xmlns:p14="http://schemas.microsoft.com/office/powerpoint/2010/main" val="751803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BDA2D-6690-4689-8BAF-EB8A61C63A7A}"/>
              </a:ext>
            </a:extLst>
          </p:cNvPr>
          <p:cNvSpPr>
            <a:spLocks noGrp="1"/>
          </p:cNvSpPr>
          <p:nvPr>
            <p:ph type="title"/>
          </p:nvPr>
        </p:nvSpPr>
        <p:spPr/>
        <p:txBody>
          <a:bodyPr/>
          <a:lstStyle/>
          <a:p>
            <a:r>
              <a:rPr lang="en-US" dirty="0"/>
              <a:t>Learning Lab – VMWare Resources</a:t>
            </a:r>
          </a:p>
        </p:txBody>
      </p:sp>
      <p:sp>
        <p:nvSpPr>
          <p:cNvPr id="3" name="Content Placeholder 2">
            <a:extLst>
              <a:ext uri="{FF2B5EF4-FFF2-40B4-BE49-F238E27FC236}">
                <a16:creationId xmlns:a16="http://schemas.microsoft.com/office/drawing/2014/main" id="{4720901B-BE19-4BEA-9CDC-8A57DD1656EA}"/>
              </a:ext>
            </a:extLst>
          </p:cNvPr>
          <p:cNvSpPr>
            <a:spLocks noGrp="1"/>
          </p:cNvSpPr>
          <p:nvPr>
            <p:ph idx="1"/>
          </p:nvPr>
        </p:nvSpPr>
        <p:spPr/>
        <p:txBody>
          <a:bodyPr/>
          <a:lstStyle/>
          <a:p>
            <a:r>
              <a:rPr lang="en-US" dirty="0"/>
              <a:t>VMWare </a:t>
            </a:r>
          </a:p>
          <a:p>
            <a:pPr lvl="1"/>
            <a:r>
              <a:rPr lang="en-US" dirty="0"/>
              <a:t>VMUG Advantage - $200 per year plus free NFR Software</a:t>
            </a:r>
          </a:p>
          <a:p>
            <a:pPr lvl="1"/>
            <a:r>
              <a:rPr lang="en-US" dirty="0">
                <a:hlinkClick r:id="rId2">
                  <a:extLst>
                    <a:ext uri="{A12FA001-AC4F-418D-AE19-62706E023703}">
                      <ahyp:hlinkClr xmlns:ahyp="http://schemas.microsoft.com/office/drawing/2018/hyperlinkcolor" val="tx"/>
                    </a:ext>
                  </a:extLst>
                </a:hlinkClick>
              </a:rPr>
              <a:t>https://www.virtuallyghetto.com/home-lab</a:t>
            </a:r>
            <a:endParaRPr lang="en-US" dirty="0"/>
          </a:p>
          <a:p>
            <a:pPr lvl="1"/>
            <a:r>
              <a:rPr lang="en-US" dirty="0">
                <a:hlinkClick r:id="rId3">
                  <a:extLst>
                    <a:ext uri="{A12FA001-AC4F-418D-AE19-62706E023703}">
                      <ahyp:hlinkClr xmlns:ahyp="http://schemas.microsoft.com/office/drawing/2018/hyperlinkcolor" val="tx"/>
                    </a:ext>
                  </a:extLst>
                </a:hlinkClick>
              </a:rPr>
              <a:t>http://hol.vmware.com/</a:t>
            </a:r>
            <a:endParaRPr lang="en-US" dirty="0"/>
          </a:p>
          <a:p>
            <a:pPr lvl="1"/>
            <a:r>
              <a:rPr lang="en-US" dirty="0">
                <a:hlinkClick r:id="rId4">
                  <a:extLst>
                    <a:ext uri="{A12FA001-AC4F-418D-AE19-62706E023703}">
                      <ahyp:hlinkClr xmlns:ahyp="http://schemas.microsoft.com/office/drawing/2018/hyperlinkcolor" val="tx"/>
                    </a:ext>
                  </a:extLst>
                </a:hlinkClick>
              </a:rPr>
              <a:t>http://www.labguides.com/</a:t>
            </a:r>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968808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A7B7A-843E-4EB5-B122-2455455E1614}"/>
              </a:ext>
            </a:extLst>
          </p:cNvPr>
          <p:cNvSpPr>
            <a:spLocks noGrp="1"/>
          </p:cNvSpPr>
          <p:nvPr>
            <p:ph type="title"/>
          </p:nvPr>
        </p:nvSpPr>
        <p:spPr/>
        <p:txBody>
          <a:bodyPr/>
          <a:lstStyle/>
          <a:p>
            <a:r>
              <a:rPr lang="en-US"/>
              <a:t>3 Goals</a:t>
            </a:r>
          </a:p>
        </p:txBody>
      </p:sp>
      <p:sp>
        <p:nvSpPr>
          <p:cNvPr id="3" name="Content Placeholder 2">
            <a:extLst>
              <a:ext uri="{FF2B5EF4-FFF2-40B4-BE49-F238E27FC236}">
                <a16:creationId xmlns:a16="http://schemas.microsoft.com/office/drawing/2014/main" id="{C2D373FD-51F7-48B4-B52D-5435214D470C}"/>
              </a:ext>
            </a:extLst>
          </p:cNvPr>
          <p:cNvSpPr>
            <a:spLocks noGrp="1"/>
          </p:cNvSpPr>
          <p:nvPr>
            <p:ph idx="1"/>
          </p:nvPr>
        </p:nvSpPr>
        <p:spPr/>
        <p:txBody>
          <a:bodyPr/>
          <a:lstStyle/>
          <a:p>
            <a:r>
              <a:rPr lang="en-US"/>
              <a:t>Setup One Pilot Device</a:t>
            </a:r>
          </a:p>
          <a:p>
            <a:r>
              <a:rPr lang="en-US"/>
              <a:t>Pick One Learning Topic</a:t>
            </a:r>
          </a:p>
          <a:p>
            <a:r>
              <a:rPr lang="en-US"/>
              <a:t>Build One Lab</a:t>
            </a:r>
          </a:p>
        </p:txBody>
      </p:sp>
    </p:spTree>
    <p:extLst>
      <p:ext uri="{BB962C8B-B14F-4D97-AF65-F5344CB8AC3E}">
        <p14:creationId xmlns:p14="http://schemas.microsoft.com/office/powerpoint/2010/main" val="3590257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5E0A1-C970-4C9D-8EAE-3092BE352493}"/>
              </a:ext>
            </a:extLst>
          </p:cNvPr>
          <p:cNvSpPr>
            <a:spLocks noGrp="1"/>
          </p:cNvSpPr>
          <p:nvPr>
            <p:ph type="title"/>
          </p:nvPr>
        </p:nvSpPr>
        <p:spPr/>
        <p:txBody>
          <a:bodyPr/>
          <a:lstStyle/>
          <a:p>
            <a:r>
              <a:rPr lang="en-US" dirty="0"/>
              <a:t>Resources – Even More Labs</a:t>
            </a:r>
          </a:p>
        </p:txBody>
      </p:sp>
      <p:sp>
        <p:nvSpPr>
          <p:cNvPr id="3" name="Content Placeholder 2">
            <a:extLst>
              <a:ext uri="{FF2B5EF4-FFF2-40B4-BE49-F238E27FC236}">
                <a16:creationId xmlns:a16="http://schemas.microsoft.com/office/drawing/2014/main" id="{D7ECEF2F-82C7-4346-8088-1AE1AE19D725}"/>
              </a:ext>
            </a:extLst>
          </p:cNvPr>
          <p:cNvSpPr>
            <a:spLocks noGrp="1"/>
          </p:cNvSpPr>
          <p:nvPr>
            <p:ph idx="1"/>
          </p:nvPr>
        </p:nvSpPr>
        <p:spPr>
          <a:xfrm>
            <a:off x="680321" y="2336872"/>
            <a:ext cx="10107797" cy="4340375"/>
          </a:xfrm>
        </p:spPr>
        <p:txBody>
          <a:bodyPr>
            <a:normAutofit lnSpcReduction="10000"/>
          </a:bodyPr>
          <a:lstStyle/>
          <a:p>
            <a:r>
              <a:rPr lang="en-US" sz="2000" dirty="0">
                <a:hlinkClick r:id="rId2">
                  <a:extLst>
                    <a:ext uri="{A12FA001-AC4F-418D-AE19-62706E023703}">
                      <ahyp:hlinkClr xmlns:ahyp="http://schemas.microsoft.com/office/drawing/2018/hyperlinkcolor" val="tx"/>
                    </a:ext>
                  </a:extLst>
                </a:hlinkClick>
              </a:rPr>
              <a:t>https://docs.microsoft.com/en-us/microsoft-365/enterprise/modern-desktop-deployment-and-management-lab</a:t>
            </a:r>
            <a:endParaRPr lang="en-US" sz="2000" dirty="0"/>
          </a:p>
          <a:p>
            <a:r>
              <a:rPr lang="en-US" sz="2000" dirty="0">
                <a:hlinkClick r:id="rId3">
                  <a:extLst>
                    <a:ext uri="{A12FA001-AC4F-418D-AE19-62706E023703}">
                      <ahyp:hlinkClr xmlns:ahyp="http://schemas.microsoft.com/office/drawing/2018/hyperlinkcolor" val="tx"/>
                    </a:ext>
                  </a:extLst>
                </a:hlinkClick>
              </a:rPr>
              <a:t>https://github.com/outflanknl/Invoke-ADLabDeployer</a:t>
            </a:r>
            <a:endParaRPr lang="en-US" sz="2000" dirty="0"/>
          </a:p>
          <a:p>
            <a:r>
              <a:rPr lang="en-US" sz="2000" dirty="0">
                <a:hlinkClick r:id="rId4">
                  <a:extLst>
                    <a:ext uri="{A12FA001-AC4F-418D-AE19-62706E023703}">
                      <ahyp:hlinkClr xmlns:ahyp="http://schemas.microsoft.com/office/drawing/2018/hyperlinkcolor" val="tx"/>
                    </a:ext>
                  </a:extLst>
                </a:hlinkClick>
              </a:rPr>
              <a:t>https://techcommunity.microsoft.com/t5/ITOps-Talk-Blog/Step-By-Step-Building-a-Hyper-V-Lab-in-Azure-with-Windows-Server/ba-p/1048762</a:t>
            </a:r>
            <a:endParaRPr lang="en-US" sz="2000" dirty="0"/>
          </a:p>
          <a:p>
            <a:r>
              <a:rPr lang="en-US" sz="2000" dirty="0">
                <a:hlinkClick r:id="rId5">
                  <a:extLst>
                    <a:ext uri="{A12FA001-AC4F-418D-AE19-62706E023703}">
                      <ahyp:hlinkClr xmlns:ahyp="http://schemas.microsoft.com/office/drawing/2018/hyperlinkcolor" val="tx"/>
                    </a:ext>
                  </a:extLst>
                </a:hlinkClick>
              </a:rPr>
              <a:t>https://github.com/dkawula/Surviving-a-Ransomware-Attack-Using-Azure-Site-Recovery</a:t>
            </a:r>
            <a:endParaRPr lang="en-US" sz="2000" dirty="0"/>
          </a:p>
          <a:p>
            <a:r>
              <a:rPr lang="en-US" sz="2000" dirty="0">
                <a:hlinkClick r:id="rId6">
                  <a:extLst>
                    <a:ext uri="{A12FA001-AC4F-418D-AE19-62706E023703}">
                      <ahyp:hlinkClr xmlns:ahyp="http://schemas.microsoft.com/office/drawing/2018/hyperlinkcolor" val="tx"/>
                    </a:ext>
                  </a:extLst>
                </a:hlinkClick>
              </a:rPr>
              <a:t>https://github.com/microsoft/ignite-learning-paths-training</a:t>
            </a:r>
            <a:endParaRPr lang="en-US" sz="2000" dirty="0"/>
          </a:p>
          <a:p>
            <a:r>
              <a:rPr lang="en-US" sz="2000" dirty="0">
                <a:hlinkClick r:id="rId7">
                  <a:extLst>
                    <a:ext uri="{A12FA001-AC4F-418D-AE19-62706E023703}">
                      <ahyp:hlinkClr xmlns:ahyp="http://schemas.microsoft.com/office/drawing/2018/hyperlinkcolor" val="tx"/>
                    </a:ext>
                  </a:extLst>
                </a:hlinkClick>
              </a:rPr>
              <a:t>https://automatedlab.org/</a:t>
            </a:r>
            <a:endParaRPr lang="en-US" sz="2000" dirty="0"/>
          </a:p>
          <a:p>
            <a:r>
              <a:rPr lang="en-US" sz="2000" dirty="0">
                <a:hlinkClick r:id="rId8">
                  <a:extLst>
                    <a:ext uri="{A12FA001-AC4F-418D-AE19-62706E023703}">
                      <ahyp:hlinkClr xmlns:ahyp="http://schemas.microsoft.com/office/drawing/2018/hyperlinkcolor" val="tx"/>
                    </a:ext>
                  </a:extLst>
                </a:hlinkClick>
              </a:rPr>
              <a:t>https://amicasto.com/2019/12/22/meat-and-potatoes-finding-affordable-hardware-for-your-configmgr-lab/</a:t>
            </a:r>
            <a:endParaRPr lang="en-US" sz="2000" dirty="0"/>
          </a:p>
          <a:p>
            <a:r>
              <a:rPr lang="en-US" sz="2000" dirty="0">
                <a:hlinkClick r:id="rId9">
                  <a:extLst>
                    <a:ext uri="{A12FA001-AC4F-418D-AE19-62706E023703}">
                      <ahyp:hlinkClr xmlns:ahyp="http://schemas.microsoft.com/office/drawing/2018/hyperlinkcolor" val="tx"/>
                    </a:ext>
                  </a:extLst>
                </a:hlinkClick>
              </a:rPr>
              <a:t>https://github.com/themichaelbender/demos/tree/master/presentations/Altaro-Azure-Certification</a:t>
            </a:r>
            <a:endParaRPr lang="en-US" sz="2000" dirty="0"/>
          </a:p>
          <a:p>
            <a:endParaRPr lang="en-US" dirty="0"/>
          </a:p>
          <a:p>
            <a:endParaRPr lang="en-US" dirty="0"/>
          </a:p>
        </p:txBody>
      </p:sp>
    </p:spTree>
    <p:extLst>
      <p:ext uri="{BB962C8B-B14F-4D97-AF65-F5344CB8AC3E}">
        <p14:creationId xmlns:p14="http://schemas.microsoft.com/office/powerpoint/2010/main" val="2282929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34ABE-E38F-45D9-9EBC-71C21CB034A1}"/>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C1947126-3234-4561-B817-8872F80C164D}"/>
              </a:ext>
            </a:extLst>
          </p:cNvPr>
          <p:cNvSpPr>
            <a:spLocks noGrp="1"/>
          </p:cNvSpPr>
          <p:nvPr>
            <p:ph idx="1"/>
          </p:nvPr>
        </p:nvSpPr>
        <p:spPr/>
        <p:txBody>
          <a:bodyPr/>
          <a:lstStyle/>
          <a:p>
            <a:r>
              <a:rPr lang="en-US"/>
              <a:t>Pilot Lab – Set of resources for testing change</a:t>
            </a:r>
          </a:p>
          <a:p>
            <a:r>
              <a:rPr lang="en-US"/>
              <a:t>Learning Lab – Isolated resources for learning new skills</a:t>
            </a:r>
          </a:p>
        </p:txBody>
      </p:sp>
    </p:spTree>
    <p:extLst>
      <p:ext uri="{BB962C8B-B14F-4D97-AF65-F5344CB8AC3E}">
        <p14:creationId xmlns:p14="http://schemas.microsoft.com/office/powerpoint/2010/main" val="2976271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52CEB-6990-4E4C-A061-B0C4261068C5}"/>
              </a:ext>
            </a:extLst>
          </p:cNvPr>
          <p:cNvSpPr>
            <a:spLocks noGrp="1"/>
          </p:cNvSpPr>
          <p:nvPr>
            <p:ph type="title"/>
          </p:nvPr>
        </p:nvSpPr>
        <p:spPr/>
        <p:txBody>
          <a:bodyPr/>
          <a:lstStyle/>
          <a:p>
            <a:r>
              <a:rPr lang="en-US"/>
              <a:t>Why Do You Need a Lab?</a:t>
            </a:r>
          </a:p>
        </p:txBody>
      </p:sp>
      <p:sp>
        <p:nvSpPr>
          <p:cNvPr id="3" name="Content Placeholder 2">
            <a:extLst>
              <a:ext uri="{FF2B5EF4-FFF2-40B4-BE49-F238E27FC236}">
                <a16:creationId xmlns:a16="http://schemas.microsoft.com/office/drawing/2014/main" id="{2DD40078-B38F-4D4F-8B1D-67DEB742E6E3}"/>
              </a:ext>
            </a:extLst>
          </p:cNvPr>
          <p:cNvSpPr>
            <a:spLocks noGrp="1"/>
          </p:cNvSpPr>
          <p:nvPr>
            <p:ph idx="1"/>
          </p:nvPr>
        </p:nvSpPr>
        <p:spPr/>
        <p:txBody>
          <a:bodyPr>
            <a:normAutofit/>
          </a:bodyPr>
          <a:lstStyle/>
          <a:p>
            <a:r>
              <a:rPr lang="en-US" sz="3200" dirty="0"/>
              <a:t>Test – What if?</a:t>
            </a:r>
          </a:p>
          <a:p>
            <a:r>
              <a:rPr lang="en-US" sz="3200" dirty="0"/>
              <a:t>Learn – New skills without impact</a:t>
            </a:r>
          </a:p>
          <a:p>
            <a:r>
              <a:rPr lang="en-US" sz="3200" dirty="0"/>
              <a:t>Practice – Repeat in controlled manner</a:t>
            </a:r>
          </a:p>
        </p:txBody>
      </p:sp>
    </p:spTree>
    <p:extLst>
      <p:ext uri="{BB962C8B-B14F-4D97-AF65-F5344CB8AC3E}">
        <p14:creationId xmlns:p14="http://schemas.microsoft.com/office/powerpoint/2010/main" val="3822106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a:ext>
            </a:extLst>
          </a:blip>
          <a:stretch>
            <a:fillRect/>
          </a:stretch>
        </p:blipFill>
        <p:spPr>
          <a:xfrm>
            <a:off x="-3176" y="0"/>
            <a:ext cx="12192000" cy="6858000"/>
          </a:xfrm>
          <a:prstGeom prst="rect">
            <a:avLst/>
          </a:prstGeom>
        </p:spPr>
      </p:pic>
      <p:sp>
        <p:nvSpPr>
          <p:cNvPr id="18" name="Rectangle 17">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41308D1-95E7-4388-AE87-F1E9237DF420}"/>
              </a:ext>
            </a:extLst>
          </p:cNvPr>
          <p:cNvSpPr>
            <a:spLocks noGrp="1"/>
          </p:cNvSpPr>
          <p:nvPr>
            <p:ph type="title"/>
          </p:nvPr>
        </p:nvSpPr>
        <p:spPr>
          <a:xfrm>
            <a:off x="680321" y="753228"/>
            <a:ext cx="4136123" cy="1080938"/>
          </a:xfrm>
        </p:spPr>
        <p:txBody>
          <a:bodyPr>
            <a:normAutofit/>
          </a:bodyPr>
          <a:lstStyle/>
          <a:p>
            <a:r>
              <a:rPr lang="en-US" sz="2400"/>
              <a:t>Pilot Lab</a:t>
            </a:r>
          </a:p>
        </p:txBody>
      </p:sp>
      <p:pic>
        <p:nvPicPr>
          <p:cNvPr id="22" name="Picture 21">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extLst>
              <a:ext uri="{28A0092B-C50C-407E-A947-70E740481C1C}">
                <a14:useLocalDpi xmlns:a14="http://schemas.microsoft.com/office/drawing/2010/main"/>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A9BB4F15-13DC-4B7A-A2CB-1D291E9F5B1D}"/>
              </a:ext>
            </a:extLst>
          </p:cNvPr>
          <p:cNvSpPr>
            <a:spLocks noGrp="1"/>
          </p:cNvSpPr>
          <p:nvPr>
            <p:ph idx="1"/>
          </p:nvPr>
        </p:nvSpPr>
        <p:spPr>
          <a:xfrm>
            <a:off x="568171" y="2336873"/>
            <a:ext cx="4064663" cy="3599316"/>
          </a:xfrm>
        </p:spPr>
        <p:txBody>
          <a:bodyPr>
            <a:normAutofit/>
          </a:bodyPr>
          <a:lstStyle/>
          <a:p>
            <a:r>
              <a:rPr lang="en-US" dirty="0"/>
              <a:t>Test VMs</a:t>
            </a:r>
          </a:p>
          <a:p>
            <a:pPr lvl="1"/>
            <a:r>
              <a:rPr lang="en-US" sz="2400" dirty="0"/>
              <a:t>Setup just like your physical PC’s </a:t>
            </a:r>
          </a:p>
          <a:p>
            <a:r>
              <a:rPr lang="en-US" dirty="0"/>
              <a:t>Physical PC’s</a:t>
            </a:r>
          </a:p>
          <a:p>
            <a:pPr lvl="1"/>
            <a:r>
              <a:rPr lang="en-US" sz="2400" dirty="0"/>
              <a:t>Save Models on Refresh</a:t>
            </a:r>
          </a:p>
          <a:p>
            <a:pPr lvl="1"/>
            <a:r>
              <a:rPr lang="en-US" sz="2400" dirty="0"/>
              <a:t>Purchase Spares</a:t>
            </a:r>
          </a:p>
          <a:p>
            <a:pPr lvl="1"/>
            <a:endParaRPr lang="en-US" sz="1400" dirty="0"/>
          </a:p>
        </p:txBody>
      </p:sp>
      <p:pic>
        <p:nvPicPr>
          <p:cNvPr id="9" name="Picture 8">
            <a:extLst>
              <a:ext uri="{FF2B5EF4-FFF2-40B4-BE49-F238E27FC236}">
                <a16:creationId xmlns:a16="http://schemas.microsoft.com/office/drawing/2014/main" id="{B4BA6438-7F79-4156-A967-D65B9B0EA0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59591" y="640080"/>
            <a:ext cx="5902476" cy="557784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444358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a:ext>
            </a:extLst>
          </a:blip>
          <a:stretch>
            <a:fillRect/>
          </a:stretch>
        </p:blipFill>
        <p:spPr>
          <a:xfrm>
            <a:off x="-3176" y="0"/>
            <a:ext cx="12192000" cy="6858000"/>
          </a:xfrm>
          <a:prstGeom prst="rect">
            <a:avLst/>
          </a:prstGeom>
        </p:spPr>
      </p:pic>
      <p:sp>
        <p:nvSpPr>
          <p:cNvPr id="16" name="Rectangle 15">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41308D1-95E7-4388-AE87-F1E9237DF420}"/>
              </a:ext>
            </a:extLst>
          </p:cNvPr>
          <p:cNvSpPr>
            <a:spLocks noGrp="1"/>
          </p:cNvSpPr>
          <p:nvPr>
            <p:ph type="title"/>
          </p:nvPr>
        </p:nvSpPr>
        <p:spPr>
          <a:xfrm>
            <a:off x="680321" y="753228"/>
            <a:ext cx="4136123" cy="1080938"/>
          </a:xfrm>
        </p:spPr>
        <p:txBody>
          <a:bodyPr>
            <a:normAutofit/>
          </a:bodyPr>
          <a:lstStyle/>
          <a:p>
            <a:r>
              <a:rPr lang="en-US" sz="2400"/>
              <a:t>Pilot Lab</a:t>
            </a:r>
          </a:p>
        </p:txBody>
      </p:sp>
      <p:pic>
        <p:nvPicPr>
          <p:cNvPr id="20" name="Picture 19">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extLst>
              <a:ext uri="{28A0092B-C50C-407E-A947-70E740481C1C}">
                <a14:useLocalDpi xmlns:a14="http://schemas.microsoft.com/office/drawing/2010/main"/>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A9BB4F15-13DC-4B7A-A2CB-1D291E9F5B1D}"/>
              </a:ext>
            </a:extLst>
          </p:cNvPr>
          <p:cNvSpPr>
            <a:spLocks noGrp="1"/>
          </p:cNvSpPr>
          <p:nvPr>
            <p:ph idx="1"/>
          </p:nvPr>
        </p:nvSpPr>
        <p:spPr>
          <a:xfrm>
            <a:off x="368423" y="2336873"/>
            <a:ext cx="4264412" cy="3599316"/>
          </a:xfrm>
        </p:spPr>
        <p:txBody>
          <a:bodyPr>
            <a:normAutofit/>
          </a:bodyPr>
          <a:lstStyle/>
          <a:p>
            <a:r>
              <a:rPr lang="en-US" dirty="0"/>
              <a:t>AD Setup</a:t>
            </a:r>
          </a:p>
          <a:p>
            <a:pPr lvl="1"/>
            <a:r>
              <a:rPr lang="en-US" sz="2400" dirty="0"/>
              <a:t>Add to Test OU</a:t>
            </a:r>
          </a:p>
          <a:p>
            <a:pPr lvl="1"/>
            <a:r>
              <a:rPr lang="en-US" sz="2400" dirty="0"/>
              <a:t>Block GPO Inheritance</a:t>
            </a:r>
          </a:p>
          <a:p>
            <a:pPr lvl="1"/>
            <a:r>
              <a:rPr lang="en-US" sz="2400" dirty="0"/>
              <a:t>Apply Baseline GPO’s</a:t>
            </a:r>
          </a:p>
          <a:p>
            <a:pPr lvl="1"/>
            <a:endParaRPr lang="en-US" sz="1400" dirty="0"/>
          </a:p>
        </p:txBody>
      </p:sp>
      <p:pic>
        <p:nvPicPr>
          <p:cNvPr id="7" name="Picture 6">
            <a:extLst>
              <a:ext uri="{FF2B5EF4-FFF2-40B4-BE49-F238E27FC236}">
                <a16:creationId xmlns:a16="http://schemas.microsoft.com/office/drawing/2014/main" id="{2602B879-7058-463C-82CB-0A79DDFF49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56050" y="1970241"/>
            <a:ext cx="7001130" cy="3308033"/>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668660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F8E43-CDDC-46F8-AFFE-FA447E010007}"/>
              </a:ext>
            </a:extLst>
          </p:cNvPr>
          <p:cNvSpPr>
            <a:spLocks noGrp="1"/>
          </p:cNvSpPr>
          <p:nvPr>
            <p:ph type="title"/>
          </p:nvPr>
        </p:nvSpPr>
        <p:spPr/>
        <p:txBody>
          <a:bodyPr/>
          <a:lstStyle/>
          <a:p>
            <a:r>
              <a:rPr lang="en-US"/>
              <a:t>Pilot Users</a:t>
            </a:r>
          </a:p>
        </p:txBody>
      </p:sp>
      <p:sp>
        <p:nvSpPr>
          <p:cNvPr id="3" name="Content Placeholder 2">
            <a:extLst>
              <a:ext uri="{FF2B5EF4-FFF2-40B4-BE49-F238E27FC236}">
                <a16:creationId xmlns:a16="http://schemas.microsoft.com/office/drawing/2014/main" id="{12E297C5-CBC8-40A9-93D0-6D58C2CD0261}"/>
              </a:ext>
            </a:extLst>
          </p:cNvPr>
          <p:cNvSpPr>
            <a:spLocks noGrp="1"/>
          </p:cNvSpPr>
          <p:nvPr>
            <p:ph idx="1"/>
          </p:nvPr>
        </p:nvSpPr>
        <p:spPr/>
        <p:txBody>
          <a:bodyPr/>
          <a:lstStyle/>
          <a:p>
            <a:r>
              <a:rPr lang="en-US" dirty="0"/>
              <a:t>Faculty Accounts</a:t>
            </a:r>
          </a:p>
          <a:p>
            <a:r>
              <a:rPr lang="en-US" dirty="0"/>
              <a:t>Student Accounts</a:t>
            </a:r>
          </a:p>
        </p:txBody>
      </p:sp>
    </p:spTree>
    <p:extLst>
      <p:ext uri="{BB962C8B-B14F-4D97-AF65-F5344CB8AC3E}">
        <p14:creationId xmlns:p14="http://schemas.microsoft.com/office/powerpoint/2010/main" val="773083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72BAD-2FB8-4AE3-AB2E-A4A5C7277B87}"/>
              </a:ext>
            </a:extLst>
          </p:cNvPr>
          <p:cNvSpPr>
            <a:spLocks noGrp="1"/>
          </p:cNvSpPr>
          <p:nvPr>
            <p:ph type="title"/>
          </p:nvPr>
        </p:nvSpPr>
        <p:spPr/>
        <p:txBody>
          <a:bodyPr/>
          <a:lstStyle/>
          <a:p>
            <a:r>
              <a:rPr lang="en-US"/>
              <a:t>Demo</a:t>
            </a:r>
          </a:p>
        </p:txBody>
      </p:sp>
      <p:sp>
        <p:nvSpPr>
          <p:cNvPr id="5" name="Content Placeholder 4">
            <a:extLst>
              <a:ext uri="{FF2B5EF4-FFF2-40B4-BE49-F238E27FC236}">
                <a16:creationId xmlns:a16="http://schemas.microsoft.com/office/drawing/2014/main" id="{853ECCC4-E77E-49A6-B231-631A62183264}"/>
              </a:ext>
            </a:extLst>
          </p:cNvPr>
          <p:cNvSpPr>
            <a:spLocks noGrp="1"/>
          </p:cNvSpPr>
          <p:nvPr>
            <p:ph idx="1"/>
          </p:nvPr>
        </p:nvSpPr>
        <p:spPr/>
        <p:txBody>
          <a:bodyPr/>
          <a:lstStyle/>
          <a:p>
            <a:r>
              <a:rPr lang="en-US"/>
              <a:t>DELETED VIDEO TO SAVE SPACE</a:t>
            </a:r>
          </a:p>
        </p:txBody>
      </p:sp>
    </p:spTree>
    <p:extLst>
      <p:ext uri="{BB962C8B-B14F-4D97-AF65-F5344CB8AC3E}">
        <p14:creationId xmlns:p14="http://schemas.microsoft.com/office/powerpoint/2010/main" val="1352541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88B53-78B0-471A-A7B9-AC849334D53A}"/>
              </a:ext>
            </a:extLst>
          </p:cNvPr>
          <p:cNvSpPr>
            <a:spLocks noGrp="1"/>
          </p:cNvSpPr>
          <p:nvPr>
            <p:ph type="title"/>
          </p:nvPr>
        </p:nvSpPr>
        <p:spPr/>
        <p:txBody>
          <a:bodyPr/>
          <a:lstStyle/>
          <a:p>
            <a:r>
              <a:rPr lang="en-US"/>
              <a:t>What Do You Need for a Learning Lab?</a:t>
            </a:r>
          </a:p>
        </p:txBody>
      </p:sp>
      <p:sp>
        <p:nvSpPr>
          <p:cNvPr id="3" name="Content Placeholder 2">
            <a:extLst>
              <a:ext uri="{FF2B5EF4-FFF2-40B4-BE49-F238E27FC236}">
                <a16:creationId xmlns:a16="http://schemas.microsoft.com/office/drawing/2014/main" id="{53E99A98-1D33-4BE9-BA32-5A6B521FE8F2}"/>
              </a:ext>
            </a:extLst>
          </p:cNvPr>
          <p:cNvSpPr>
            <a:spLocks noGrp="1"/>
          </p:cNvSpPr>
          <p:nvPr>
            <p:ph idx="1"/>
          </p:nvPr>
        </p:nvSpPr>
        <p:spPr/>
        <p:txBody>
          <a:bodyPr/>
          <a:lstStyle/>
          <a:p>
            <a:r>
              <a:rPr lang="en-US"/>
              <a:t>Hypervisor</a:t>
            </a:r>
          </a:p>
          <a:p>
            <a:r>
              <a:rPr lang="en-US"/>
              <a:t>RAM</a:t>
            </a:r>
          </a:p>
          <a:p>
            <a:r>
              <a:rPr lang="en-US"/>
              <a:t>SSD/</a:t>
            </a:r>
            <a:r>
              <a:rPr lang="en-US" dirty="0"/>
              <a:t>NVMe</a:t>
            </a:r>
            <a:endParaRPr lang="en-US"/>
          </a:p>
          <a:p>
            <a:pPr marL="0" indent="0">
              <a:buNone/>
            </a:pPr>
            <a:r>
              <a:rPr lang="en-US"/>
              <a:t>OPTIONAL</a:t>
            </a:r>
          </a:p>
          <a:p>
            <a:r>
              <a:rPr lang="en-US"/>
              <a:t>Switch</a:t>
            </a:r>
          </a:p>
          <a:p>
            <a:r>
              <a:rPr lang="en-US"/>
              <a:t>Additional PC’s</a:t>
            </a:r>
          </a:p>
        </p:txBody>
      </p:sp>
      <p:pic>
        <p:nvPicPr>
          <p:cNvPr id="5" name="Picture 4">
            <a:extLst>
              <a:ext uri="{FF2B5EF4-FFF2-40B4-BE49-F238E27FC236}">
                <a16:creationId xmlns:a16="http://schemas.microsoft.com/office/drawing/2014/main" id="{F71EED4F-6F42-45BF-A88A-95D88FC1E798}"/>
              </a:ext>
            </a:extLst>
          </p:cNvPr>
          <p:cNvPicPr>
            <a:picLocks noChangeAspect="1"/>
          </p:cNvPicPr>
          <p:nvPr/>
        </p:nvPicPr>
        <p:blipFill>
          <a:blip r:embed="rId3"/>
          <a:stretch>
            <a:fillRect/>
          </a:stretch>
        </p:blipFill>
        <p:spPr>
          <a:xfrm>
            <a:off x="4854901" y="1862192"/>
            <a:ext cx="6498899" cy="3133616"/>
          </a:xfrm>
          <a:prstGeom prst="rect">
            <a:avLst/>
          </a:prstGeom>
        </p:spPr>
      </p:pic>
    </p:spTree>
    <p:extLst>
      <p:ext uri="{BB962C8B-B14F-4D97-AF65-F5344CB8AC3E}">
        <p14:creationId xmlns:p14="http://schemas.microsoft.com/office/powerpoint/2010/main" val="30535083"/>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wner xmlns="82435293-1cbd-49cc-99d0-84ddb52a1f80">
      <UserInfo>
        <DisplayName/>
        <AccountId xsi:nil="true"/>
        <AccountType/>
      </UserInfo>
    </Owner>
    <Students xmlns="82435293-1cbd-49cc-99d0-84ddb52a1f80">
      <UserInfo>
        <DisplayName/>
        <AccountId xsi:nil="true"/>
        <AccountType/>
      </UserInfo>
    </Students>
    <Student_Groups xmlns="82435293-1cbd-49cc-99d0-84ddb52a1f80">
      <UserInfo>
        <DisplayName/>
        <AccountId xsi:nil="true"/>
        <AccountType/>
      </UserInfo>
    </Student_Groups>
    <Has_Teacher_Only_SectionGroup xmlns="82435293-1cbd-49cc-99d0-84ddb52a1f80" xsi:nil="true"/>
    <CultureName xmlns="82435293-1cbd-49cc-99d0-84ddb52a1f80" xsi:nil="true"/>
    <AppVersion xmlns="82435293-1cbd-49cc-99d0-84ddb52a1f80" xsi:nil="true"/>
    <Invited_Teachers xmlns="82435293-1cbd-49cc-99d0-84ddb52a1f80" xsi:nil="true"/>
    <Invited_Students xmlns="82435293-1cbd-49cc-99d0-84ddb52a1f80" xsi:nil="true"/>
    <DefaultSectionNames xmlns="82435293-1cbd-49cc-99d0-84ddb52a1f80" xsi:nil="true"/>
    <Self_Registration_Enabled xmlns="82435293-1cbd-49cc-99d0-84ddb52a1f80" xsi:nil="true"/>
    <Teachers xmlns="82435293-1cbd-49cc-99d0-84ddb52a1f80">
      <UserInfo>
        <DisplayName/>
        <AccountId xsi:nil="true"/>
        <AccountType/>
      </UserInfo>
    </Teachers>
    <Is_Collaboration_Space_Locked xmlns="82435293-1cbd-49cc-99d0-84ddb52a1f80" xsi:nil="true"/>
    <NotebookType xmlns="82435293-1cbd-49cc-99d0-84ddb52a1f80" xsi:nil="true"/>
    <FolderType xmlns="82435293-1cbd-49cc-99d0-84ddb52a1f8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18C4EA52EAA441AC4659646964C324" ma:contentTypeVersion="24" ma:contentTypeDescription="Create a new document." ma:contentTypeScope="" ma:versionID="157c5646a360bc13586189bd6f5d8ab2">
  <xsd:schema xmlns:xsd="http://www.w3.org/2001/XMLSchema" xmlns:xs="http://www.w3.org/2001/XMLSchema" xmlns:p="http://schemas.microsoft.com/office/2006/metadata/properties" xmlns:ns3="62babb1f-422e-484c-802e-981e802fedda" xmlns:ns4="82435293-1cbd-49cc-99d0-84ddb52a1f80" targetNamespace="http://schemas.microsoft.com/office/2006/metadata/properties" ma:root="true" ma:fieldsID="e973af943bb2c9a6ec2d17d23a49dc1b" ns3:_="" ns4:_="">
    <xsd:import namespace="62babb1f-422e-484c-802e-981e802fedda"/>
    <xsd:import namespace="82435293-1cbd-49cc-99d0-84ddb52a1f80"/>
    <xsd:element name="properties">
      <xsd:complexType>
        <xsd:sequence>
          <xsd:element name="documentManagement">
            <xsd:complexType>
              <xsd:all>
                <xsd:element ref="ns3:SharedWithDetails" minOccurs="0"/>
                <xsd:element ref="ns3:SharingHintHash" minOccurs="0"/>
                <xsd:element ref="ns3:SharedWithUsers" minOccurs="0"/>
                <xsd:element ref="ns4:NotebookType" minOccurs="0"/>
                <xsd:element ref="ns4:FolderType" minOccurs="0"/>
                <xsd:element ref="ns4:Owner" minOccurs="0"/>
                <xsd:element ref="ns4:DefaultSectionNames"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CultureName" minOccurs="0"/>
                <xsd:element ref="ns4:Has_Teacher_Only_SectionGroup" minOccurs="0"/>
                <xsd:element ref="ns4:Is_Collaboration_Space_Locked"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babb1f-422e-484c-802e-981e802fedda"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ingHintHash" ma:index="9" nillable="true" ma:displayName="Sharing Hint Hash" ma:description="" ma:hidden="true" ma:internalName="SharingHintHash" ma:readOnly="true">
      <xsd:simpleType>
        <xsd:restriction base="dms:Text"/>
      </xsd:simpleType>
    </xsd:element>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435293-1cbd-49cc-99d0-84ddb52a1f80"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AppVersion" ma:index="15" nillable="true" ma:displayName="App Version" ma:internalName="AppVersion">
      <xsd:simpleType>
        <xsd:restriction base="dms:Text"/>
      </xsd:simpleType>
    </xsd:element>
    <xsd:element name="Teachers" ma:index="16"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7"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8"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9" nillable="true" ma:displayName="Invited Teachers" ma:internalName="Invited_Teachers">
      <xsd:simpleType>
        <xsd:restriction base="dms:Note">
          <xsd:maxLength value="255"/>
        </xsd:restriction>
      </xsd:simpleType>
    </xsd:element>
    <xsd:element name="Invited_Students" ma:index="20" nillable="true" ma:displayName="Invited Students" ma:internalName="Invited_Students">
      <xsd:simpleType>
        <xsd:restriction base="dms:Note">
          <xsd:maxLength value="255"/>
        </xsd:restriction>
      </xsd:simpleType>
    </xsd:element>
    <xsd:element name="Self_Registration_Enabled" ma:index="21" nillable="true" ma:displayName="Self_Registration_Enabled" ma:internalName="Self_Registration_Enabled">
      <xsd:simpleType>
        <xsd:restriction base="dms:Boolean"/>
      </xsd:simpleType>
    </xsd:element>
    <xsd:element name="CultureName" ma:index="22" nillable="true" ma:displayName="Culture Name" ma:internalName="CultureName">
      <xsd:simpleType>
        <xsd:restriction base="dms:Text"/>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Metadata" ma:index="25" nillable="true" ma:displayName="MediaServiceMetadata" ma:description="" ma:hidden="true" ma:internalName="MediaServiceMetadata" ma:readOnly="true">
      <xsd:simpleType>
        <xsd:restriction base="dms:Note"/>
      </xsd:simpleType>
    </xsd:element>
    <xsd:element name="MediaServiceFastMetadata" ma:index="26" nillable="true" ma:displayName="MediaServiceFastMetadata" ma:description="" ma:hidden="true" ma:internalName="MediaServiceFastMetadata" ma:readOnly="true">
      <xsd:simpleType>
        <xsd:restriction base="dms:Note"/>
      </xsd:simpleType>
    </xsd:element>
    <xsd:element name="MediaServiceAutoTags" ma:index="27" nillable="true" ma:displayName="Tags" ma:internalName="MediaServiceAutoTags" ma:readOnly="true">
      <xsd:simpleType>
        <xsd:restriction base="dms:Text"/>
      </xsd:simpleType>
    </xsd:element>
    <xsd:element name="MediaServiceOCR" ma:index="28" nillable="true" ma:displayName="Extracted Text" ma:internalName="MediaServiceOCR" ma:readOnly="true">
      <xsd:simpleType>
        <xsd:restriction base="dms:Note">
          <xsd:maxLength value="255"/>
        </xsd:restriction>
      </xsd:simpleType>
    </xsd:element>
    <xsd:element name="MediaServiceDateTaken" ma:index="29" nillable="true" ma:displayName="MediaServiceDateTaken" ma:hidden="true" ma:internalName="MediaServiceDateTaken" ma:readOnly="true">
      <xsd:simpleType>
        <xsd:restriction base="dms:Text"/>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3F63CD-3CA4-4738-86BB-A251959BBB90}">
  <ds:schemaRefs>
    <ds:schemaRef ds:uri="http://schemas.microsoft.com/office/2006/metadata/properties"/>
    <ds:schemaRef ds:uri="http://schemas.microsoft.com/office/infopath/2007/PartnerControls"/>
    <ds:schemaRef ds:uri="82435293-1cbd-49cc-99d0-84ddb52a1f80"/>
  </ds:schemaRefs>
</ds:datastoreItem>
</file>

<file path=customXml/itemProps2.xml><?xml version="1.0" encoding="utf-8"?>
<ds:datastoreItem xmlns:ds="http://schemas.openxmlformats.org/officeDocument/2006/customXml" ds:itemID="{6D825104-139A-46B2-9B53-9AFBE60E1471}">
  <ds:schemaRefs>
    <ds:schemaRef ds:uri="http://schemas.microsoft.com/sharepoint/v3/contenttype/forms"/>
  </ds:schemaRefs>
</ds:datastoreItem>
</file>

<file path=customXml/itemProps3.xml><?xml version="1.0" encoding="utf-8"?>
<ds:datastoreItem xmlns:ds="http://schemas.openxmlformats.org/officeDocument/2006/customXml" ds:itemID="{CBC9C9BE-117E-4062-AC26-6D430F052B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babb1f-422e-484c-802e-981e802fedda"/>
    <ds:schemaRef ds:uri="82435293-1cbd-49cc-99d0-84ddb52a1f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23402</TotalTime>
  <Words>1286</Words>
  <Application>Microsoft Office PowerPoint</Application>
  <PresentationFormat>Widescreen</PresentationFormat>
  <Paragraphs>166</Paragraphs>
  <Slides>22</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Trebuchet MS</vt:lpstr>
      <vt:lpstr>Berlin</vt:lpstr>
      <vt:lpstr>Build a Test Lab Environment</vt:lpstr>
      <vt:lpstr>3 Goals</vt:lpstr>
      <vt:lpstr>Agenda</vt:lpstr>
      <vt:lpstr>Why Do You Need a Lab?</vt:lpstr>
      <vt:lpstr>Pilot Lab</vt:lpstr>
      <vt:lpstr>Pilot Lab</vt:lpstr>
      <vt:lpstr>Pilot Users</vt:lpstr>
      <vt:lpstr>Demo</vt:lpstr>
      <vt:lpstr>What Do You Need for a Learning Lab?</vt:lpstr>
      <vt:lpstr>Manually Build a Lab</vt:lpstr>
      <vt:lpstr>Automatically Build a Lab</vt:lpstr>
      <vt:lpstr>What about the Cloud?</vt:lpstr>
      <vt:lpstr>Learning Lab – Hydration Kit</vt:lpstr>
      <vt:lpstr>Learning Lab – Deployment</vt:lpstr>
      <vt:lpstr>Demo</vt:lpstr>
      <vt:lpstr>Learning Lab - WSLab</vt:lpstr>
      <vt:lpstr>Learning Lab - WSLab</vt:lpstr>
      <vt:lpstr>Demo</vt:lpstr>
      <vt:lpstr>Learning Lab – Microsoft Deployment Lab</vt:lpstr>
      <vt:lpstr>Learning Lab – VMWare Resources</vt:lpstr>
      <vt:lpstr>3 Goals</vt:lpstr>
      <vt:lpstr>Resources – Even More Labs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 a Test Lab Environment</dc:title>
  <dc:creator>Ben Dumke</dc:creator>
  <cp:lastModifiedBy>Ben Dumke</cp:lastModifiedBy>
  <cp:revision>3</cp:revision>
  <dcterms:created xsi:type="dcterms:W3CDTF">2020-02-15T21:34:33Z</dcterms:created>
  <dcterms:modified xsi:type="dcterms:W3CDTF">2020-03-03T16:41:08Z</dcterms:modified>
</cp:coreProperties>
</file>